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309" r:id="rId5"/>
    <p:sldId id="306" r:id="rId6"/>
    <p:sldId id="296" r:id="rId7"/>
    <p:sldId id="311" r:id="rId8"/>
    <p:sldId id="312" r:id="rId9"/>
    <p:sldId id="313" r:id="rId10"/>
    <p:sldId id="314" r:id="rId11"/>
    <p:sldId id="315" r:id="rId12"/>
    <p:sldId id="316" r:id="rId13"/>
    <p:sldId id="317" r:id="rId14"/>
    <p:sldId id="318" r:id="rId15"/>
    <p:sldId id="319" r:id="rId16"/>
    <p:sldId id="305" r:id="rId17"/>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4524" autoAdjust="0"/>
  </p:normalViewPr>
  <p:slideViewPr>
    <p:cSldViewPr snapToGrid="0">
      <p:cViewPr varScale="1">
        <p:scale>
          <a:sx n="95" d="100"/>
          <a:sy n="95" d="100"/>
        </p:scale>
        <p:origin x="330" y="84"/>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86" d="100"/>
          <a:sy n="86" d="100"/>
        </p:scale>
        <p:origin x="385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P:\Proyectos\AnalisisDatosGoogle\CasoPractico\Analisi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[Analisis.xlsx]EstacionalidadMensual!TablaDinámica2</c:name>
    <c:fmtId val="5"/>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s-ES" b="1"/>
              <a:t>Estacionalidad</a:t>
            </a:r>
            <a:r>
              <a:rPr lang="es-ES" b="1" baseline="0"/>
              <a:t> Mensual</a:t>
            </a:r>
            <a:endParaRPr lang="es-ES"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s-E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EstacionalidadMensual!$D$3:$D$4</c:f>
              <c:strCache>
                <c:ptCount val="1"/>
                <c:pt idx="0">
                  <c:v>casual</c:v>
                </c:pt>
              </c:strCache>
            </c:strRef>
          </c:tx>
          <c:spPr>
            <a:ln w="28575" cap="rnd">
              <a:solidFill>
                <a:schemeClr val="accent1"/>
              </a:solidFill>
              <a:round/>
            </a:ln>
            <a:effectLst/>
          </c:spPr>
          <c:marker>
            <c:symbol val="none"/>
          </c:marker>
          <c:cat>
            <c:multiLvlStrRef>
              <c:f>EstacionalidadMensual!$B$5:$C$16</c:f>
              <c:multiLvlStrCache>
                <c:ptCount val="12"/>
                <c:lvl>
                  <c:pt idx="0">
                    <c:v>jul</c:v>
                  </c:pt>
                  <c:pt idx="1">
                    <c:v>ago</c:v>
                  </c:pt>
                  <c:pt idx="2">
                    <c:v>sep</c:v>
                  </c:pt>
                  <c:pt idx="3">
                    <c:v>oct</c:v>
                  </c:pt>
                  <c:pt idx="4">
                    <c:v>nov</c:v>
                  </c:pt>
                  <c:pt idx="5">
                    <c:v>dic</c:v>
                  </c:pt>
                  <c:pt idx="6">
                    <c:v>ene</c:v>
                  </c:pt>
                  <c:pt idx="7">
                    <c:v>feb</c:v>
                  </c:pt>
                  <c:pt idx="8">
                    <c:v>mar</c:v>
                  </c:pt>
                  <c:pt idx="9">
                    <c:v>abr</c:v>
                  </c:pt>
                  <c:pt idx="10">
                    <c:v>may</c:v>
                  </c:pt>
                  <c:pt idx="11">
                    <c:v>jun</c:v>
                  </c:pt>
                </c:lvl>
                <c:lvl>
                  <c:pt idx="0">
                    <c:v>2022</c:v>
                  </c:pt>
                  <c:pt idx="6">
                    <c:v>2023</c:v>
                  </c:pt>
                </c:lvl>
              </c:multiLvlStrCache>
            </c:multiLvlStrRef>
          </c:cat>
          <c:val>
            <c:numRef>
              <c:f>EstacionalidadMensual!$D$5:$D$16</c:f>
              <c:numCache>
                <c:formatCode>General</c:formatCode>
                <c:ptCount val="12"/>
                <c:pt idx="0">
                  <c:v>406046</c:v>
                </c:pt>
                <c:pt idx="1">
                  <c:v>358917</c:v>
                </c:pt>
                <c:pt idx="2">
                  <c:v>296694</c:v>
                </c:pt>
                <c:pt idx="3">
                  <c:v>208988</c:v>
                </c:pt>
                <c:pt idx="4">
                  <c:v>100747</c:v>
                </c:pt>
                <c:pt idx="5">
                  <c:v>44894</c:v>
                </c:pt>
                <c:pt idx="6">
                  <c:v>40008</c:v>
                </c:pt>
                <c:pt idx="7">
                  <c:v>43016</c:v>
                </c:pt>
                <c:pt idx="8">
                  <c:v>62201</c:v>
                </c:pt>
                <c:pt idx="9">
                  <c:v>147284</c:v>
                </c:pt>
                <c:pt idx="10">
                  <c:v>234178</c:v>
                </c:pt>
                <c:pt idx="11">
                  <c:v>301226</c:v>
                </c:pt>
              </c:numCache>
            </c:numRef>
          </c:val>
          <c:smooth val="1"/>
          <c:extLst>
            <c:ext xmlns:c16="http://schemas.microsoft.com/office/drawing/2014/chart" uri="{C3380CC4-5D6E-409C-BE32-E72D297353CC}">
              <c16:uniqueId val="{00000000-B490-4045-BF62-D26F51BCC9BF}"/>
            </c:ext>
          </c:extLst>
        </c:ser>
        <c:ser>
          <c:idx val="1"/>
          <c:order val="1"/>
          <c:tx>
            <c:strRef>
              <c:f>EstacionalidadMensual!$E$3:$E$4</c:f>
              <c:strCache>
                <c:ptCount val="1"/>
                <c:pt idx="0">
                  <c:v>member</c:v>
                </c:pt>
              </c:strCache>
            </c:strRef>
          </c:tx>
          <c:spPr>
            <a:ln w="28575" cap="rnd">
              <a:solidFill>
                <a:schemeClr val="accent2"/>
              </a:solidFill>
              <a:round/>
            </a:ln>
            <a:effectLst/>
          </c:spPr>
          <c:marker>
            <c:symbol val="none"/>
          </c:marker>
          <c:cat>
            <c:multiLvlStrRef>
              <c:f>EstacionalidadMensual!$B$5:$C$16</c:f>
              <c:multiLvlStrCache>
                <c:ptCount val="12"/>
                <c:lvl>
                  <c:pt idx="0">
                    <c:v>jul</c:v>
                  </c:pt>
                  <c:pt idx="1">
                    <c:v>ago</c:v>
                  </c:pt>
                  <c:pt idx="2">
                    <c:v>sep</c:v>
                  </c:pt>
                  <c:pt idx="3">
                    <c:v>oct</c:v>
                  </c:pt>
                  <c:pt idx="4">
                    <c:v>nov</c:v>
                  </c:pt>
                  <c:pt idx="5">
                    <c:v>dic</c:v>
                  </c:pt>
                  <c:pt idx="6">
                    <c:v>ene</c:v>
                  </c:pt>
                  <c:pt idx="7">
                    <c:v>feb</c:v>
                  </c:pt>
                  <c:pt idx="8">
                    <c:v>mar</c:v>
                  </c:pt>
                  <c:pt idx="9">
                    <c:v>abr</c:v>
                  </c:pt>
                  <c:pt idx="10">
                    <c:v>may</c:v>
                  </c:pt>
                  <c:pt idx="11">
                    <c:v>jun</c:v>
                  </c:pt>
                </c:lvl>
                <c:lvl>
                  <c:pt idx="0">
                    <c:v>2022</c:v>
                  </c:pt>
                  <c:pt idx="6">
                    <c:v>2023</c:v>
                  </c:pt>
                </c:lvl>
              </c:multiLvlStrCache>
            </c:multiLvlStrRef>
          </c:cat>
          <c:val>
            <c:numRef>
              <c:f>EstacionalidadMensual!$E$5:$E$16</c:f>
              <c:numCache>
                <c:formatCode>General</c:formatCode>
                <c:ptCount val="12"/>
                <c:pt idx="0">
                  <c:v>417426</c:v>
                </c:pt>
                <c:pt idx="1">
                  <c:v>427000</c:v>
                </c:pt>
                <c:pt idx="2">
                  <c:v>404636</c:v>
                </c:pt>
                <c:pt idx="3">
                  <c:v>349693</c:v>
                </c:pt>
                <c:pt idx="4">
                  <c:v>236947</c:v>
                </c:pt>
                <c:pt idx="5">
                  <c:v>136912</c:v>
                </c:pt>
                <c:pt idx="6">
                  <c:v>150293</c:v>
                </c:pt>
                <c:pt idx="7">
                  <c:v>147428</c:v>
                </c:pt>
                <c:pt idx="8">
                  <c:v>196477</c:v>
                </c:pt>
                <c:pt idx="9">
                  <c:v>279302</c:v>
                </c:pt>
                <c:pt idx="10">
                  <c:v>370639</c:v>
                </c:pt>
                <c:pt idx="11">
                  <c:v>418385</c:v>
                </c:pt>
              </c:numCache>
            </c:numRef>
          </c:val>
          <c:smooth val="1"/>
          <c:extLst>
            <c:ext xmlns:c16="http://schemas.microsoft.com/office/drawing/2014/chart" uri="{C3380CC4-5D6E-409C-BE32-E72D297353CC}">
              <c16:uniqueId val="{00000001-B490-4045-BF62-D26F51BCC9BF}"/>
            </c:ext>
          </c:extLst>
        </c:ser>
        <c:dLbls>
          <c:showLegendKey val="0"/>
          <c:showVal val="0"/>
          <c:showCatName val="0"/>
          <c:showSerName val="0"/>
          <c:showPercent val="0"/>
          <c:showBubbleSize val="0"/>
        </c:dLbls>
        <c:smooth val="0"/>
        <c:axId val="221815840"/>
        <c:axId val="1344841503"/>
      </c:lineChart>
      <c:catAx>
        <c:axId val="221815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344841503"/>
        <c:crosses val="autoZero"/>
        <c:auto val="1"/>
        <c:lblAlgn val="ctr"/>
        <c:lblOffset val="100"/>
        <c:noMultiLvlLbl val="0"/>
      </c:catAx>
      <c:valAx>
        <c:axId val="13448415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Número de Trayectos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22181584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78396B8-7395-4270-B8F2-4CBA071736E1}" type="datetime1">
              <a:rPr lang="es-ES" smtClean="0"/>
              <a:t>16/08/2023</a:t>
            </a:fld>
            <a:endParaRPr lang="es-ES" dirty="0"/>
          </a:p>
        </p:txBody>
      </p:sp>
      <p:sp>
        <p:nvSpPr>
          <p:cNvPr id="4" name="Marcador de pie de página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DD7E118-DCD0-425E-8F60-56D854F8828A}" type="slidenum">
              <a:rPr lang="es-ES" smtClean="0"/>
              <a:t>‹Nº›</a:t>
            </a:fld>
            <a:endParaRPr lang="es-ES"/>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90534-F78D-4CB7-BDCF-1A3A18E977B2}" type="datetime1">
              <a:rPr lang="es-ES" smtClean="0"/>
              <a:pPr/>
              <a:t>16/08/2023</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6B913A0-8194-43AB-8CE1-D8825DE3150C}" type="slidenum">
              <a:rPr lang="es-ES" noProof="0" smtClean="0"/>
              <a:t>‹Nº›</a:t>
            </a:fld>
            <a:endParaRPr lang="es-ES" noProof="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D6B913A0-8194-43AB-8CE1-D8825DE3150C}" type="slidenum">
              <a:rPr lang="es-ES" smtClean="0"/>
              <a:t>1</a:t>
            </a:fld>
            <a:endParaRPr lang="es-ES"/>
          </a:p>
        </p:txBody>
      </p:sp>
    </p:spTree>
    <p:extLst>
      <p:ext uri="{BB962C8B-B14F-4D97-AF65-F5344CB8AC3E}">
        <p14:creationId xmlns:p14="http://schemas.microsoft.com/office/powerpoint/2010/main" val="1924837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noProof="0" dirty="0"/>
          </a:p>
        </p:txBody>
      </p:sp>
      <p:sp>
        <p:nvSpPr>
          <p:cNvPr id="4" name="Marcador de número de diapositiva 3"/>
          <p:cNvSpPr>
            <a:spLocks noGrp="1"/>
          </p:cNvSpPr>
          <p:nvPr>
            <p:ph type="sldNum" sz="quarter" idx="5"/>
          </p:nvPr>
        </p:nvSpPr>
        <p:spPr/>
        <p:txBody>
          <a:bodyPr/>
          <a:lstStyle/>
          <a:p>
            <a:pPr rtl="0"/>
            <a:fld id="{D6B913A0-8194-43AB-8CE1-D8825DE3150C}" type="slidenum">
              <a:rPr lang="es-ES" smtClean="0"/>
              <a:t>10</a:t>
            </a:fld>
            <a:endParaRPr lang="es-ES"/>
          </a:p>
        </p:txBody>
      </p:sp>
    </p:spTree>
    <p:extLst>
      <p:ext uri="{BB962C8B-B14F-4D97-AF65-F5344CB8AC3E}">
        <p14:creationId xmlns:p14="http://schemas.microsoft.com/office/powerpoint/2010/main" val="2621574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noProof="0" dirty="0"/>
          </a:p>
        </p:txBody>
      </p:sp>
      <p:sp>
        <p:nvSpPr>
          <p:cNvPr id="4" name="Marcador de número de diapositiva 3"/>
          <p:cNvSpPr>
            <a:spLocks noGrp="1"/>
          </p:cNvSpPr>
          <p:nvPr>
            <p:ph type="sldNum" sz="quarter" idx="5"/>
          </p:nvPr>
        </p:nvSpPr>
        <p:spPr/>
        <p:txBody>
          <a:bodyPr/>
          <a:lstStyle/>
          <a:p>
            <a:pPr rtl="0"/>
            <a:fld id="{D6B913A0-8194-43AB-8CE1-D8825DE3150C}" type="slidenum">
              <a:rPr lang="es-ES" smtClean="0"/>
              <a:t>11</a:t>
            </a:fld>
            <a:endParaRPr lang="es-ES"/>
          </a:p>
        </p:txBody>
      </p:sp>
    </p:spTree>
    <p:extLst>
      <p:ext uri="{BB962C8B-B14F-4D97-AF65-F5344CB8AC3E}">
        <p14:creationId xmlns:p14="http://schemas.microsoft.com/office/powerpoint/2010/main" val="1528923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noProof="0" dirty="0"/>
          </a:p>
        </p:txBody>
      </p:sp>
      <p:sp>
        <p:nvSpPr>
          <p:cNvPr id="4" name="Marcador de número de diapositiva 3"/>
          <p:cNvSpPr>
            <a:spLocks noGrp="1"/>
          </p:cNvSpPr>
          <p:nvPr>
            <p:ph type="sldNum" sz="quarter" idx="5"/>
          </p:nvPr>
        </p:nvSpPr>
        <p:spPr/>
        <p:txBody>
          <a:bodyPr/>
          <a:lstStyle/>
          <a:p>
            <a:pPr rtl="0"/>
            <a:fld id="{D6B913A0-8194-43AB-8CE1-D8825DE3150C}" type="slidenum">
              <a:rPr lang="es-ES" smtClean="0"/>
              <a:t>12</a:t>
            </a:fld>
            <a:endParaRPr lang="es-ES"/>
          </a:p>
        </p:txBody>
      </p:sp>
    </p:spTree>
    <p:extLst>
      <p:ext uri="{BB962C8B-B14F-4D97-AF65-F5344CB8AC3E}">
        <p14:creationId xmlns:p14="http://schemas.microsoft.com/office/powerpoint/2010/main" val="4251069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D6B913A0-8194-43AB-8CE1-D8825DE3150C}" type="slidenum">
              <a:rPr lang="es-ES" smtClean="0"/>
              <a:t>13</a:t>
            </a:fld>
            <a:endParaRPr lang="es-ES"/>
          </a:p>
        </p:txBody>
      </p:sp>
    </p:spTree>
    <p:extLst>
      <p:ext uri="{BB962C8B-B14F-4D97-AF65-F5344CB8AC3E}">
        <p14:creationId xmlns:p14="http://schemas.microsoft.com/office/powerpoint/2010/main" val="3320771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noProof="0" dirty="0"/>
          </a:p>
        </p:txBody>
      </p:sp>
      <p:sp>
        <p:nvSpPr>
          <p:cNvPr id="4" name="Marcador de número de diapositiva 3"/>
          <p:cNvSpPr>
            <a:spLocks noGrp="1"/>
          </p:cNvSpPr>
          <p:nvPr>
            <p:ph type="sldNum" sz="quarter" idx="5"/>
          </p:nvPr>
        </p:nvSpPr>
        <p:spPr/>
        <p:txBody>
          <a:bodyPr rtlCol="0"/>
          <a:lstStyle/>
          <a:p>
            <a:pPr rtl="0"/>
            <a:fld id="{D6B913A0-8194-43AB-8CE1-D8825DE3150C}" type="slidenum">
              <a:rPr lang="es-ES" smtClean="0"/>
              <a:t>2</a:t>
            </a:fld>
            <a:endParaRPr lang="es-ES"/>
          </a:p>
        </p:txBody>
      </p:sp>
    </p:spTree>
    <p:extLst>
      <p:ext uri="{BB962C8B-B14F-4D97-AF65-F5344CB8AC3E}">
        <p14:creationId xmlns:p14="http://schemas.microsoft.com/office/powerpoint/2010/main" val="1913621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noProof="0" dirty="0"/>
          </a:p>
        </p:txBody>
      </p:sp>
      <p:sp>
        <p:nvSpPr>
          <p:cNvPr id="4" name="Marcador de número de diapositiva 3"/>
          <p:cNvSpPr>
            <a:spLocks noGrp="1"/>
          </p:cNvSpPr>
          <p:nvPr>
            <p:ph type="sldNum" sz="quarter" idx="5"/>
          </p:nvPr>
        </p:nvSpPr>
        <p:spPr/>
        <p:txBody>
          <a:bodyPr/>
          <a:lstStyle/>
          <a:p>
            <a:pPr rtl="0"/>
            <a:fld id="{D6B913A0-8194-43AB-8CE1-D8825DE3150C}" type="slidenum">
              <a:rPr lang="es-ES" smtClean="0"/>
              <a:t>3</a:t>
            </a:fld>
            <a:endParaRPr lang="es-ES"/>
          </a:p>
        </p:txBody>
      </p:sp>
    </p:spTree>
    <p:extLst>
      <p:ext uri="{BB962C8B-B14F-4D97-AF65-F5344CB8AC3E}">
        <p14:creationId xmlns:p14="http://schemas.microsoft.com/office/powerpoint/2010/main" val="3442244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noProof="0" dirty="0"/>
          </a:p>
        </p:txBody>
      </p:sp>
      <p:sp>
        <p:nvSpPr>
          <p:cNvPr id="4" name="Marcador de número de diapositiva 3"/>
          <p:cNvSpPr>
            <a:spLocks noGrp="1"/>
          </p:cNvSpPr>
          <p:nvPr>
            <p:ph type="sldNum" sz="quarter" idx="5"/>
          </p:nvPr>
        </p:nvSpPr>
        <p:spPr/>
        <p:txBody>
          <a:bodyPr/>
          <a:lstStyle/>
          <a:p>
            <a:pPr rtl="0"/>
            <a:fld id="{D6B913A0-8194-43AB-8CE1-D8825DE3150C}" type="slidenum">
              <a:rPr lang="es-ES" smtClean="0"/>
              <a:t>4</a:t>
            </a:fld>
            <a:endParaRPr lang="es-ES"/>
          </a:p>
        </p:txBody>
      </p:sp>
    </p:spTree>
    <p:extLst>
      <p:ext uri="{BB962C8B-B14F-4D97-AF65-F5344CB8AC3E}">
        <p14:creationId xmlns:p14="http://schemas.microsoft.com/office/powerpoint/2010/main" val="2905573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noProof="0" dirty="0"/>
          </a:p>
        </p:txBody>
      </p:sp>
      <p:sp>
        <p:nvSpPr>
          <p:cNvPr id="4" name="Marcador de número de diapositiva 3"/>
          <p:cNvSpPr>
            <a:spLocks noGrp="1"/>
          </p:cNvSpPr>
          <p:nvPr>
            <p:ph type="sldNum" sz="quarter" idx="5"/>
          </p:nvPr>
        </p:nvSpPr>
        <p:spPr/>
        <p:txBody>
          <a:bodyPr/>
          <a:lstStyle/>
          <a:p>
            <a:pPr rtl="0"/>
            <a:fld id="{D6B913A0-8194-43AB-8CE1-D8825DE3150C}" type="slidenum">
              <a:rPr lang="es-ES" smtClean="0"/>
              <a:t>5</a:t>
            </a:fld>
            <a:endParaRPr lang="es-ES"/>
          </a:p>
        </p:txBody>
      </p:sp>
    </p:spTree>
    <p:extLst>
      <p:ext uri="{BB962C8B-B14F-4D97-AF65-F5344CB8AC3E}">
        <p14:creationId xmlns:p14="http://schemas.microsoft.com/office/powerpoint/2010/main" val="2815890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noProof="0" dirty="0"/>
          </a:p>
        </p:txBody>
      </p:sp>
      <p:sp>
        <p:nvSpPr>
          <p:cNvPr id="4" name="Marcador de número de diapositiva 3"/>
          <p:cNvSpPr>
            <a:spLocks noGrp="1"/>
          </p:cNvSpPr>
          <p:nvPr>
            <p:ph type="sldNum" sz="quarter" idx="5"/>
          </p:nvPr>
        </p:nvSpPr>
        <p:spPr/>
        <p:txBody>
          <a:bodyPr/>
          <a:lstStyle/>
          <a:p>
            <a:pPr rtl="0"/>
            <a:fld id="{D6B913A0-8194-43AB-8CE1-D8825DE3150C}" type="slidenum">
              <a:rPr lang="es-ES" smtClean="0"/>
              <a:t>6</a:t>
            </a:fld>
            <a:endParaRPr lang="es-ES"/>
          </a:p>
        </p:txBody>
      </p:sp>
    </p:spTree>
    <p:extLst>
      <p:ext uri="{BB962C8B-B14F-4D97-AF65-F5344CB8AC3E}">
        <p14:creationId xmlns:p14="http://schemas.microsoft.com/office/powerpoint/2010/main" val="3509104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noProof="0" dirty="0"/>
          </a:p>
        </p:txBody>
      </p:sp>
      <p:sp>
        <p:nvSpPr>
          <p:cNvPr id="4" name="Marcador de número de diapositiva 3"/>
          <p:cNvSpPr>
            <a:spLocks noGrp="1"/>
          </p:cNvSpPr>
          <p:nvPr>
            <p:ph type="sldNum" sz="quarter" idx="5"/>
          </p:nvPr>
        </p:nvSpPr>
        <p:spPr/>
        <p:txBody>
          <a:bodyPr/>
          <a:lstStyle/>
          <a:p>
            <a:pPr rtl="0"/>
            <a:fld id="{D6B913A0-8194-43AB-8CE1-D8825DE3150C}" type="slidenum">
              <a:rPr lang="es-ES" smtClean="0"/>
              <a:t>7</a:t>
            </a:fld>
            <a:endParaRPr lang="es-ES"/>
          </a:p>
        </p:txBody>
      </p:sp>
    </p:spTree>
    <p:extLst>
      <p:ext uri="{BB962C8B-B14F-4D97-AF65-F5344CB8AC3E}">
        <p14:creationId xmlns:p14="http://schemas.microsoft.com/office/powerpoint/2010/main" val="337689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noProof="0" dirty="0"/>
          </a:p>
        </p:txBody>
      </p:sp>
      <p:sp>
        <p:nvSpPr>
          <p:cNvPr id="4" name="Marcador de número de diapositiva 3"/>
          <p:cNvSpPr>
            <a:spLocks noGrp="1"/>
          </p:cNvSpPr>
          <p:nvPr>
            <p:ph type="sldNum" sz="quarter" idx="5"/>
          </p:nvPr>
        </p:nvSpPr>
        <p:spPr/>
        <p:txBody>
          <a:bodyPr/>
          <a:lstStyle/>
          <a:p>
            <a:pPr rtl="0"/>
            <a:fld id="{D6B913A0-8194-43AB-8CE1-D8825DE3150C}" type="slidenum">
              <a:rPr lang="es-ES" smtClean="0"/>
              <a:t>8</a:t>
            </a:fld>
            <a:endParaRPr lang="es-ES"/>
          </a:p>
        </p:txBody>
      </p:sp>
    </p:spTree>
    <p:extLst>
      <p:ext uri="{BB962C8B-B14F-4D97-AF65-F5344CB8AC3E}">
        <p14:creationId xmlns:p14="http://schemas.microsoft.com/office/powerpoint/2010/main" val="1056947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noProof="0" dirty="0"/>
          </a:p>
        </p:txBody>
      </p:sp>
      <p:sp>
        <p:nvSpPr>
          <p:cNvPr id="4" name="Marcador de número de diapositiva 3"/>
          <p:cNvSpPr>
            <a:spLocks noGrp="1"/>
          </p:cNvSpPr>
          <p:nvPr>
            <p:ph type="sldNum" sz="quarter" idx="5"/>
          </p:nvPr>
        </p:nvSpPr>
        <p:spPr/>
        <p:txBody>
          <a:bodyPr/>
          <a:lstStyle/>
          <a:p>
            <a:pPr rtl="0"/>
            <a:fld id="{D6B913A0-8194-43AB-8CE1-D8825DE3150C}" type="slidenum">
              <a:rPr lang="es-ES" smtClean="0"/>
              <a:t>9</a:t>
            </a:fld>
            <a:endParaRPr lang="es-ES"/>
          </a:p>
        </p:txBody>
      </p:sp>
    </p:spTree>
    <p:extLst>
      <p:ext uri="{BB962C8B-B14F-4D97-AF65-F5344CB8AC3E}">
        <p14:creationId xmlns:p14="http://schemas.microsoft.com/office/powerpoint/2010/main" val="40469591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0" name="Marcador de posición de imagen 8" descr="fotografía de una hoja de palmera sobre fondo rosa&#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ángulo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rtlCol="0" anchor="b">
            <a:normAutofit/>
          </a:bodyPr>
          <a:lstStyle>
            <a:lvl1pPr algn="l">
              <a:defRPr sz="4000"/>
            </a:lvl1pPr>
          </a:lstStyle>
          <a:p>
            <a:pPr rtl="0"/>
            <a:r>
              <a:rPr lang="es-ES" noProof="0"/>
              <a:t>Haga clic para modificar el estilo de título del patrón</a:t>
            </a:r>
          </a:p>
        </p:txBody>
      </p:sp>
      <p:sp>
        <p:nvSpPr>
          <p:cNvPr id="9" name="Subtítulo 2">
            <a:extLst>
              <a:ext uri="{FF2B5EF4-FFF2-40B4-BE49-F238E27FC236}">
                <a16:creationId xmlns:a16="http://schemas.microsoft.com/office/drawing/2014/main" id="{8FD8B2AA-F7CC-4211-87D1-ABF49E99949D}"/>
              </a:ext>
            </a:extLst>
          </p:cNvPr>
          <p:cNvSpPr>
            <a:spLocks noGrp="1"/>
          </p:cNvSpPr>
          <p:nvPr>
            <p:ph type="subTitle" idx="1" hasCustomPrompt="1"/>
          </p:nvPr>
        </p:nvSpPr>
        <p:spPr>
          <a:xfrm>
            <a:off x="6730584" y="4379976"/>
            <a:ext cx="3937416" cy="572798"/>
          </a:xfrm>
        </p:spPr>
        <p:txBody>
          <a:bodyPr rtlCol="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11" name="Marcador de posición de imagen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rtlCol="0"/>
          <a:lstStyle/>
          <a:p>
            <a:pPr rtl="0"/>
            <a:r>
              <a:rPr lang="es-ES" noProof="0"/>
              <a:t>Haga clic en el icono para agregar una imagen</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esgos y beneficios">
    <p:spTree>
      <p:nvGrpSpPr>
        <p:cNvPr id="1" name=""/>
        <p:cNvGrpSpPr/>
        <p:nvPr/>
      </p:nvGrpSpPr>
      <p:grpSpPr>
        <a:xfrm>
          <a:off x="0" y="0"/>
          <a:ext cx="0" cy="0"/>
          <a:chOff x="0" y="0"/>
          <a:chExt cx="0" cy="0"/>
        </a:xfrm>
      </p:grpSpPr>
      <p:pic>
        <p:nvPicPr>
          <p:cNvPr id="13" name="Marcador de posición de imagen 44" descr="Fotografía de hojas de palmera&#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ángulo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Título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rtlCol="0">
            <a:noAutofit/>
          </a:bodyPr>
          <a:lstStyle>
            <a:lvl1pPr algn="l">
              <a:defRPr sz="3600"/>
            </a:lvl1pPr>
          </a:lstStyle>
          <a:p>
            <a:pPr rtl="0"/>
            <a:r>
              <a:rPr lang="es-ES" noProof="0"/>
              <a:t>Haga clic para modificar el estilo de título del patrón</a:t>
            </a:r>
          </a:p>
        </p:txBody>
      </p:sp>
      <p:sp>
        <p:nvSpPr>
          <p:cNvPr id="12" name="Marcador de posición de imagen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rtlCol="0"/>
          <a:lstStyle/>
          <a:p>
            <a:pPr rtl="0"/>
            <a:r>
              <a:rPr lang="es-ES" noProof="0"/>
              <a:t>Haga clic en el icono para agregar una imagen</a:t>
            </a:r>
          </a:p>
        </p:txBody>
      </p:sp>
      <p:sp>
        <p:nvSpPr>
          <p:cNvPr id="3" name="Marcador de texto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s-ES" noProof="0"/>
              <a:t>Haga clic para editar el texto</a:t>
            </a:r>
          </a:p>
        </p:txBody>
      </p:sp>
      <p:sp>
        <p:nvSpPr>
          <p:cNvPr id="5" name="Marcador de texto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s-ES" noProof="0"/>
              <a:t>Haga clic para editar el texto</a:t>
            </a:r>
          </a:p>
        </p:txBody>
      </p:sp>
      <p:sp>
        <p:nvSpPr>
          <p:cNvPr id="7" name="Marcador de fecha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defRPr>
            </a:lvl1pPr>
          </a:lstStyle>
          <a:p>
            <a:pPr rtl="0"/>
            <a:r>
              <a:rPr lang="es-ES" noProof="0"/>
              <a:t>20XX</a:t>
            </a:r>
          </a:p>
        </p:txBody>
      </p:sp>
      <p:sp>
        <p:nvSpPr>
          <p:cNvPr id="8" name="Marcador de pie de página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defRPr>
            </a:lvl1pPr>
          </a:lstStyle>
          <a:p>
            <a:pPr rtl="0"/>
            <a:r>
              <a:rPr lang="es-ES" noProof="0"/>
              <a:t>Plan de negocios de Contoso</a:t>
            </a:r>
          </a:p>
        </p:txBody>
      </p:sp>
      <p:sp>
        <p:nvSpPr>
          <p:cNvPr id="9" name="Marcador de número de diapositiva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cla">
    <p:spTree>
      <p:nvGrpSpPr>
        <p:cNvPr id="1" name=""/>
        <p:cNvGrpSpPr/>
        <p:nvPr/>
      </p:nvGrpSpPr>
      <p:grpSpPr>
        <a:xfrm>
          <a:off x="0" y="0"/>
          <a:ext cx="0" cy="0"/>
          <a:chOff x="0" y="0"/>
          <a:chExt cx="0" cy="0"/>
        </a:xfrm>
      </p:grpSpPr>
      <p:pic>
        <p:nvPicPr>
          <p:cNvPr id="13" name="Marcador de posición de imagen 8" descr="fotografía del teclado de un portátil rodeado de 2 hojas de palma&#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ángulo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Título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rtlCol="0">
            <a:noAutofit/>
          </a:bodyPr>
          <a:lstStyle>
            <a:lvl1pPr algn="l">
              <a:defRPr sz="3600"/>
            </a:lvl1p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a:t>
            </a:r>
          </a:p>
        </p:txBody>
      </p:sp>
      <p:sp>
        <p:nvSpPr>
          <p:cNvPr id="4" name="Marcador de contenido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s-ES" noProof="0"/>
              <a:t>Haga clic para editar el texto</a:t>
            </a:r>
          </a:p>
        </p:txBody>
      </p:sp>
      <p:sp>
        <p:nvSpPr>
          <p:cNvPr id="5" name="Marcador de texto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a:t>
            </a:r>
          </a:p>
        </p:txBody>
      </p:sp>
      <p:sp>
        <p:nvSpPr>
          <p:cNvPr id="6" name="Marcador de contenido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s-ES" noProof="0"/>
              <a:t>Haga clic para editar el texto</a:t>
            </a:r>
          </a:p>
        </p:txBody>
      </p:sp>
      <p:sp>
        <p:nvSpPr>
          <p:cNvPr id="12" name="Marcador de posición de imagen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rtlCol="0"/>
          <a:lstStyle/>
          <a:p>
            <a:pPr rtl="0"/>
            <a:r>
              <a:rPr lang="es-ES" noProof="0"/>
              <a:t>Haga clic en el icono para agregar una imagen</a:t>
            </a:r>
          </a:p>
        </p:txBody>
      </p:sp>
      <p:sp>
        <p:nvSpPr>
          <p:cNvPr id="7" name="Marcador de fecha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defRPr>
            </a:lvl1pPr>
          </a:lstStyle>
          <a:p>
            <a:pPr rtl="0"/>
            <a:r>
              <a:rPr lang="es-ES" noProof="0"/>
              <a:t>20XX</a:t>
            </a:r>
          </a:p>
        </p:txBody>
      </p:sp>
      <p:sp>
        <p:nvSpPr>
          <p:cNvPr id="8" name="Marcador de pie de página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defRPr>
            </a:lvl1pPr>
          </a:lstStyle>
          <a:p>
            <a:pPr rtl="0"/>
            <a:r>
              <a:rPr lang="es-ES" noProof="0"/>
              <a:t>Plan de negocios de Contoso</a:t>
            </a:r>
          </a:p>
        </p:txBody>
      </p:sp>
      <p:sp>
        <p:nvSpPr>
          <p:cNvPr id="9" name="Marcador de número de diapositiva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rtlCol="0">
            <a:normAutofit/>
          </a:bodyPr>
          <a:lstStyle>
            <a:lvl1pPr>
              <a:defRPr sz="3600"/>
            </a:lvl1p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rtlCol="0"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rtlCol="0"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es-ES" noProof="0"/>
              <a:t>20XX</a:t>
            </a:r>
          </a:p>
        </p:txBody>
      </p:sp>
      <p:sp>
        <p:nvSpPr>
          <p:cNvPr id="8" name="Marcador de pie de página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es-ES" noProof="0"/>
              <a:t>Plan de negocios de Contoso</a:t>
            </a:r>
          </a:p>
        </p:txBody>
      </p:sp>
      <p:sp>
        <p:nvSpPr>
          <p:cNvPr id="9" name="Marcador de número de diapositiva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E12D1-08AF-45E9-A34A-BDE9E860BAA2}"/>
              </a:ext>
            </a:extLst>
          </p:cNvPr>
          <p:cNvSpPr>
            <a:spLocks noGrp="1"/>
          </p:cNvSpPr>
          <p:nvPr>
            <p:ph type="title"/>
          </p:nvPr>
        </p:nvSpPr>
        <p:spPr/>
        <p:txBody>
          <a:bodyPr rtlCol="0">
            <a:normAutofit/>
          </a:bodyPr>
          <a:lstStyle>
            <a:lvl1pPr>
              <a:defRPr sz="3600"/>
            </a:lvl1pPr>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s-ES" noProof="0"/>
              <a:t>20XX</a:t>
            </a:r>
          </a:p>
        </p:txBody>
      </p:sp>
      <p:sp>
        <p:nvSpPr>
          <p:cNvPr id="5" name="Marcador de pie de página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s-ES" noProof="0"/>
              <a:t>Plan de negocios de Contoso</a:t>
            </a:r>
          </a:p>
        </p:txBody>
      </p:sp>
      <p:sp>
        <p:nvSpPr>
          <p:cNvPr id="6" name="Marcador de número de diapositiva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ceptos clave">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p>
            <a:pPr rtl="0"/>
            <a:r>
              <a:rPr lang="es-ES" noProof="0"/>
              <a:t>Haga clic en el icono para agregar una imagen</a:t>
            </a:r>
          </a:p>
        </p:txBody>
      </p:sp>
      <p:sp>
        <p:nvSpPr>
          <p:cNvPr id="2" name="Título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rtlCol="0"/>
          <a:lstStyle/>
          <a:p>
            <a:pPr rtl="0"/>
            <a:r>
              <a:rPr lang="es-ES" noProof="0"/>
              <a:t>Haga clic para modificar el estilo de título del patrón</a:t>
            </a:r>
          </a:p>
        </p:txBody>
      </p:sp>
      <p:sp>
        <p:nvSpPr>
          <p:cNvPr id="4" name="Marcador de fecha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s-ES" noProof="0"/>
              <a:t>20XX</a:t>
            </a:r>
          </a:p>
        </p:txBody>
      </p:sp>
      <p:sp>
        <p:nvSpPr>
          <p:cNvPr id="5" name="Marcador de pie de página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s-ES" noProof="0"/>
              <a:t>Plan de negocios de Contoso</a:t>
            </a:r>
          </a:p>
        </p:txBody>
      </p:sp>
      <p:sp>
        <p:nvSpPr>
          <p:cNvPr id="6" name="Marcador de número de diapositiva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
        <p:nvSpPr>
          <p:cNvPr id="8" name="Marcador de contenido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9" name="Marcador de contenido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rtlCol="0">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10" name="Marcador de contenido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11" name="Marcador de contenido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rtlCol="0">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cias">
    <p:spTree>
      <p:nvGrpSpPr>
        <p:cNvPr id="1" name=""/>
        <p:cNvGrpSpPr/>
        <p:nvPr/>
      </p:nvGrpSpPr>
      <p:grpSpPr>
        <a:xfrm>
          <a:off x="0" y="0"/>
          <a:ext cx="0" cy="0"/>
          <a:chOff x="0" y="0"/>
          <a:chExt cx="0" cy="0"/>
        </a:xfrm>
      </p:grpSpPr>
      <p:pic>
        <p:nvPicPr>
          <p:cNvPr id="8" name="Marcador de posición de imagen 13" descr="fotografía de primer plano de hoja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ángulo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rtlCol="0">
            <a:noAutofit/>
          </a:bodyPr>
          <a:lstStyle>
            <a:lvl1pPr algn="ctr">
              <a:defRPr sz="3600"/>
            </a:lvl1pPr>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rtlCol="0">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es-ES" noProof="0"/>
              <a:t>Haga clic para editar el texto</a:t>
            </a:r>
          </a:p>
        </p:txBody>
      </p:sp>
      <p:sp>
        <p:nvSpPr>
          <p:cNvPr id="4" name="Marcador de fecha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85000"/>
                  </a:schemeClr>
                </a:solidFill>
              </a:defRPr>
            </a:lvl1pPr>
          </a:lstStyle>
          <a:p>
            <a:pPr rtl="0"/>
            <a:r>
              <a:rPr lang="es-ES" noProof="0"/>
              <a:t>20XX</a:t>
            </a:r>
          </a:p>
        </p:txBody>
      </p:sp>
      <p:sp>
        <p:nvSpPr>
          <p:cNvPr id="5" name="Marcador de pie de página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es-ES" noProof="0"/>
              <a:t>Plan de negocios de Contoso</a:t>
            </a:r>
          </a:p>
        </p:txBody>
      </p:sp>
      <p:sp>
        <p:nvSpPr>
          <p:cNvPr id="6" name="Marcador de número de diapositiva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lumMod val="85000"/>
                  </a:schemeClr>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claración de objetivos">
    <p:spTree>
      <p:nvGrpSpPr>
        <p:cNvPr id="1" name=""/>
        <p:cNvGrpSpPr/>
        <p:nvPr/>
      </p:nvGrpSpPr>
      <p:grpSpPr>
        <a:xfrm>
          <a:off x="0" y="0"/>
          <a:ext cx="0" cy="0"/>
          <a:chOff x="0" y="0"/>
          <a:chExt cx="0" cy="0"/>
        </a:xfrm>
      </p:grpSpPr>
      <p:pic>
        <p:nvPicPr>
          <p:cNvPr id="9" name="Marcador de posición de imagen 8" descr="Fotografía de hojas de palmera&#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ángulo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Marcador de posición de imagen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rtlCol="0"/>
          <a:lstStyle/>
          <a:p>
            <a:pPr rtl="0"/>
            <a:r>
              <a:rPr lang="es-ES" noProof="0"/>
              <a:t>Haga clic en el icono para agregar una imagen</a:t>
            </a:r>
          </a:p>
        </p:txBody>
      </p:sp>
      <p:sp>
        <p:nvSpPr>
          <p:cNvPr id="2" name="Título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rtlCol="0">
            <a:normAutofit/>
          </a:bodyPr>
          <a:lstStyle>
            <a:lvl1pPr>
              <a:defRPr sz="4000"/>
            </a:lvl1pPr>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rtlCol="0">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s-ES" noProof="0"/>
              <a:t>Haga clic para editar el texto</a:t>
            </a:r>
          </a:p>
        </p:txBody>
      </p:sp>
      <p:sp>
        <p:nvSpPr>
          <p:cNvPr id="4" name="Marcador de fecha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75000"/>
                  </a:schemeClr>
                </a:solidFill>
              </a:defRPr>
            </a:lvl1pPr>
          </a:lstStyle>
          <a:p>
            <a:pPr rtl="0"/>
            <a:r>
              <a:rPr lang="es-ES" noProof="0"/>
              <a:t>20XX</a:t>
            </a:r>
          </a:p>
        </p:txBody>
      </p:sp>
      <p:sp>
        <p:nvSpPr>
          <p:cNvPr id="5" name="Marcador de pie de página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s-ES" noProof="0"/>
              <a:t>Plan de negocios de Contoso</a:t>
            </a:r>
          </a:p>
        </p:txBody>
      </p:sp>
      <p:sp>
        <p:nvSpPr>
          <p:cNvPr id="6" name="Marcador de número de diapositiva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quipo">
    <p:spTree>
      <p:nvGrpSpPr>
        <p:cNvPr id="1" name=""/>
        <p:cNvGrpSpPr/>
        <p:nvPr/>
      </p:nvGrpSpPr>
      <p:grpSpPr>
        <a:xfrm>
          <a:off x="0" y="0"/>
          <a:ext cx="0" cy="0"/>
          <a:chOff x="0" y="0"/>
          <a:chExt cx="0" cy="0"/>
        </a:xfrm>
      </p:grpSpPr>
      <p:pic>
        <p:nvPicPr>
          <p:cNvPr id="21" name="Marcador de posición de imagen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ítulo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3600"/>
            </a:lvl1pPr>
          </a:lstStyle>
          <a:p>
            <a:pPr rtl="0"/>
            <a:r>
              <a:rPr lang="es-ES" noProof="0"/>
              <a:t>Haga clic para modificar el estilo de título del patrón</a:t>
            </a:r>
          </a:p>
        </p:txBody>
      </p:sp>
      <p:sp>
        <p:nvSpPr>
          <p:cNvPr id="8" name="Marcador de posición de imagen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es-ES" noProof="0"/>
              <a:t>Haga clic en el icono para agregar una imagen</a:t>
            </a:r>
          </a:p>
        </p:txBody>
      </p:sp>
      <p:sp>
        <p:nvSpPr>
          <p:cNvPr id="13" name="Marcador de texto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s-ES" noProof="0"/>
              <a:t>Nombre</a:t>
            </a:r>
          </a:p>
        </p:txBody>
      </p:sp>
      <p:sp>
        <p:nvSpPr>
          <p:cNvPr id="14" name="Marcador de texto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s-ES" noProof="0"/>
              <a:t>Título</a:t>
            </a:r>
          </a:p>
        </p:txBody>
      </p:sp>
      <p:sp>
        <p:nvSpPr>
          <p:cNvPr id="9" name="Marcador de posición de imagen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es-ES" noProof="0"/>
              <a:t>Haga clic en el icono para agregar una imagen</a:t>
            </a:r>
          </a:p>
        </p:txBody>
      </p:sp>
      <p:sp>
        <p:nvSpPr>
          <p:cNvPr id="15" name="Marcador de texto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s-ES" noProof="0"/>
              <a:t>Nombre</a:t>
            </a:r>
          </a:p>
        </p:txBody>
      </p:sp>
      <p:sp>
        <p:nvSpPr>
          <p:cNvPr id="16" name="Marcador de texto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s-ES" noProof="0"/>
              <a:t>Título</a:t>
            </a:r>
          </a:p>
        </p:txBody>
      </p:sp>
      <p:sp>
        <p:nvSpPr>
          <p:cNvPr id="10" name="Marcador de posición de imagen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es-ES" noProof="0"/>
              <a:t>Haga clic en el icono para agregar una imagen</a:t>
            </a:r>
          </a:p>
        </p:txBody>
      </p:sp>
      <p:sp>
        <p:nvSpPr>
          <p:cNvPr id="17" name="Marcador de texto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s-ES" noProof="0"/>
              <a:t>Nombre</a:t>
            </a:r>
          </a:p>
        </p:txBody>
      </p:sp>
      <p:sp>
        <p:nvSpPr>
          <p:cNvPr id="18" name="Marcador de texto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s-ES" noProof="0"/>
              <a:t>Título</a:t>
            </a:r>
          </a:p>
        </p:txBody>
      </p:sp>
      <p:sp>
        <p:nvSpPr>
          <p:cNvPr id="11" name="Marcador de posición de imagen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es-ES" noProof="0"/>
              <a:t>Haga clic en el icono para agregar una imagen</a:t>
            </a:r>
          </a:p>
        </p:txBody>
      </p:sp>
      <p:sp>
        <p:nvSpPr>
          <p:cNvPr id="19" name="Marcador de texto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s-ES" noProof="0"/>
              <a:t>Nombre</a:t>
            </a:r>
          </a:p>
        </p:txBody>
      </p:sp>
      <p:sp>
        <p:nvSpPr>
          <p:cNvPr id="20" name="Marcador de texto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s-ES" noProof="0"/>
              <a:t>Título</a:t>
            </a:r>
          </a:p>
        </p:txBody>
      </p:sp>
      <p:sp>
        <p:nvSpPr>
          <p:cNvPr id="3" name="Marcador de fecha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s-ES" noProof="0"/>
              <a:t>20XX</a:t>
            </a:r>
          </a:p>
        </p:txBody>
      </p:sp>
      <p:sp>
        <p:nvSpPr>
          <p:cNvPr id="4" name="Marcador de pie de página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s-ES" noProof="0"/>
              <a:t>Plan de negocios de Contoso</a:t>
            </a:r>
          </a:p>
        </p:txBody>
      </p:sp>
      <p:sp>
        <p:nvSpPr>
          <p:cNvPr id="5" name="Marcador de número de diapositiva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anigrama">
    <p:spTree>
      <p:nvGrpSpPr>
        <p:cNvPr id="1" name=""/>
        <p:cNvGrpSpPr/>
        <p:nvPr/>
      </p:nvGrpSpPr>
      <p:grpSpPr>
        <a:xfrm>
          <a:off x="0" y="0"/>
          <a:ext cx="0" cy="0"/>
          <a:chOff x="0" y="0"/>
          <a:chExt cx="0" cy="0"/>
        </a:xfrm>
      </p:grpSpPr>
      <p:pic>
        <p:nvPicPr>
          <p:cNvPr id="8" name="Marcador de posición de imagen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ítulo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4000"/>
            </a:lvl1pPr>
          </a:lstStyle>
          <a:p>
            <a:pPr rtl="0"/>
            <a:r>
              <a:rPr lang="es-ES" noProof="0"/>
              <a:t>Haga clic para modificar el estilo de título del patrón</a:t>
            </a:r>
          </a:p>
        </p:txBody>
      </p:sp>
      <p:sp>
        <p:nvSpPr>
          <p:cNvPr id="3" name="Marcador de fecha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s-ES" noProof="0"/>
              <a:t>20XX</a:t>
            </a:r>
          </a:p>
        </p:txBody>
      </p:sp>
      <p:sp>
        <p:nvSpPr>
          <p:cNvPr id="4" name="Marcador de pie de página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s-ES" noProof="0"/>
              <a:t>Plan de negocios de Contoso</a:t>
            </a:r>
          </a:p>
        </p:txBody>
      </p:sp>
      <p:sp>
        <p:nvSpPr>
          <p:cNvPr id="5" name="Marcador de número de diapositiva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
        <p:nvSpPr>
          <p:cNvPr id="21" name="Marcador de posición de SmartArt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rtlCol="0"/>
          <a:lstStyle/>
          <a:p>
            <a:pPr rtl="0"/>
            <a:r>
              <a:rPr lang="es-ES" noProof="0"/>
              <a:t>Haga clic en el icono para agregar un elemento gráfico SmartArt</a:t>
            </a:r>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ortunidades">
    <p:spTree>
      <p:nvGrpSpPr>
        <p:cNvPr id="1" name=""/>
        <p:cNvGrpSpPr/>
        <p:nvPr/>
      </p:nvGrpSpPr>
      <p:grpSpPr>
        <a:xfrm>
          <a:off x="0" y="0"/>
          <a:ext cx="0" cy="0"/>
          <a:chOff x="0" y="0"/>
          <a:chExt cx="0" cy="0"/>
        </a:xfrm>
      </p:grpSpPr>
      <p:pic>
        <p:nvPicPr>
          <p:cNvPr id="18" name="Marcador de posición de imagen 17" descr="fotografía de primer plano de planta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ángulo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Título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rtlCol="0"/>
          <a:lstStyle>
            <a:lvl1pPr algn="ctr">
              <a:defRPr/>
            </a:lvl1pPr>
          </a:lstStyle>
          <a:p>
            <a:pPr rtl="0"/>
            <a:r>
              <a:rPr lang="es-ES" noProof="0"/>
              <a:t>Haga clic para modificar el estilo de título del patrón</a:t>
            </a:r>
          </a:p>
        </p:txBody>
      </p:sp>
      <p:sp>
        <p:nvSpPr>
          <p:cNvPr id="10" name="Marcador de contenido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3" name="Marcador de contenido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13" name="Marcador de contenido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12" name="Marcador de contenido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15" name="Marcador de contenido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14" name="Marcador de contenido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11" name="Marcador de contenido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8" name="Marcador de contenido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17" name="Marcador de contenido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16" name="Marcador de contenido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4" name="Marcador de fecha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es-ES" noProof="0"/>
              <a:t>20XX</a:t>
            </a:r>
          </a:p>
        </p:txBody>
      </p:sp>
      <p:sp>
        <p:nvSpPr>
          <p:cNvPr id="5" name="Marcador de pie de página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defRPr>
            </a:lvl1pPr>
          </a:lstStyle>
          <a:p>
            <a:pPr rtl="0"/>
            <a:r>
              <a:rPr lang="es-ES" noProof="0"/>
              <a:t>Plan de negocios de Contoso</a:t>
            </a:r>
          </a:p>
        </p:txBody>
      </p:sp>
      <p:sp>
        <p:nvSpPr>
          <p:cNvPr id="6" name="Marcador de número de diapositiva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sumen del mercado">
    <p:spTree>
      <p:nvGrpSpPr>
        <p:cNvPr id="1" name=""/>
        <p:cNvGrpSpPr/>
        <p:nvPr/>
      </p:nvGrpSpPr>
      <p:grpSpPr>
        <a:xfrm>
          <a:off x="0" y="0"/>
          <a:ext cx="0" cy="0"/>
          <a:chOff x="0" y="0"/>
          <a:chExt cx="0" cy="0"/>
        </a:xfrm>
      </p:grpSpPr>
      <p:pic>
        <p:nvPicPr>
          <p:cNvPr id="10" name="Marcador de posición de imagen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ángulo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rtlCol="0"/>
          <a:lstStyle>
            <a:lvl1pPr algn="ctr">
              <a:defRPr/>
            </a:lvl1pPr>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rtlCol="0">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8" name="Marcador de contenido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rtlCol="0">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9" name="Marcador de contenido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rtlCol="0">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4" name="Marcador de fecha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s-ES" noProof="0"/>
              <a:t>20XX</a:t>
            </a:r>
          </a:p>
        </p:txBody>
      </p:sp>
      <p:sp>
        <p:nvSpPr>
          <p:cNvPr id="5" name="Marcador de pie de página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s-ES" noProof="0"/>
              <a:t>Plan de negocios de Contoso</a:t>
            </a:r>
          </a:p>
        </p:txBody>
      </p:sp>
      <p:sp>
        <p:nvSpPr>
          <p:cNvPr id="6" name="Marcador de número de diapositiva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solidFill>
          <a:schemeClr val="accent1"/>
        </a:solidFill>
        <a:effectLst/>
      </p:bgPr>
    </p:bg>
    <p:spTree>
      <p:nvGrpSpPr>
        <p:cNvPr id="1" name=""/>
        <p:cNvGrpSpPr/>
        <p:nvPr/>
      </p:nvGrpSpPr>
      <p:grpSpPr>
        <a:xfrm>
          <a:off x="0" y="0"/>
          <a:ext cx="0" cy="0"/>
          <a:chOff x="0" y="0"/>
          <a:chExt cx="0" cy="0"/>
        </a:xfrm>
      </p:grpSpPr>
      <p:sp>
        <p:nvSpPr>
          <p:cNvPr id="12" name="Marcador de posición de imagen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rtlCol="0">
            <a:noAutofit/>
          </a:bodyPr>
          <a:lstStyle/>
          <a:p>
            <a:pPr rtl="0"/>
            <a:r>
              <a:rPr lang="es-ES" noProof="0"/>
              <a:t>Haga clic en el icono para agregar una imagen</a:t>
            </a:r>
          </a:p>
        </p:txBody>
      </p:sp>
      <p:sp>
        <p:nvSpPr>
          <p:cNvPr id="13" name="Rectángulo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rtlCol="0" anchor="ctr" anchorCtr="0">
            <a:normAutofit/>
          </a:bodyPr>
          <a:lstStyle>
            <a:lvl1pPr algn="ctr">
              <a:defRPr sz="3600"/>
            </a:lvl1pPr>
          </a:lstStyle>
          <a:p>
            <a:pPr rtl="0"/>
            <a:r>
              <a:rPr lang="es-ES" noProof="0"/>
              <a:t>Haga clic para modificar el estilo de título del patrón</a:t>
            </a:r>
          </a:p>
        </p:txBody>
      </p:sp>
      <p:sp>
        <p:nvSpPr>
          <p:cNvPr id="9" name="Marcador de posición de imagen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rtlCol="0">
            <a:noAutofit/>
          </a:bodyPr>
          <a:lstStyle/>
          <a:p>
            <a:pPr rtl="0"/>
            <a:r>
              <a:rPr lang="es-ES" noProof="0"/>
              <a:t>Haga clic en el icono para agregar una imagen</a:t>
            </a:r>
          </a:p>
        </p:txBody>
      </p:sp>
      <p:sp>
        <p:nvSpPr>
          <p:cNvPr id="4" name="Marcador de fecha 3">
            <a:extLst>
              <a:ext uri="{FF2B5EF4-FFF2-40B4-BE49-F238E27FC236}">
                <a16:creationId xmlns:a16="http://schemas.microsoft.com/office/drawing/2014/main" id="{68EB05F6-A3ED-45AB-B103-D5E34BFD605F}"/>
              </a:ext>
            </a:extLst>
          </p:cNvPr>
          <p:cNvSpPr>
            <a:spLocks noGrp="1"/>
          </p:cNvSpPr>
          <p:nvPr>
            <p:ph type="dt" sz="half" idx="10"/>
          </p:nvPr>
        </p:nvSpPr>
        <p:spPr/>
        <p:txBody>
          <a:bodyPr rtlCol="0"/>
          <a:lstStyle>
            <a:lvl1pPr>
              <a:defRPr>
                <a:solidFill>
                  <a:schemeClr val="bg1">
                    <a:lumMod val="75000"/>
                  </a:schemeClr>
                </a:solidFill>
              </a:defRPr>
            </a:lvl1pPr>
          </a:lstStyle>
          <a:p>
            <a:pPr rtl="0"/>
            <a:r>
              <a:rPr lang="es-ES" noProof="0"/>
              <a:t>20XX</a:t>
            </a:r>
          </a:p>
        </p:txBody>
      </p:sp>
      <p:sp>
        <p:nvSpPr>
          <p:cNvPr id="5" name="Marcador de pie de página 4">
            <a:extLst>
              <a:ext uri="{FF2B5EF4-FFF2-40B4-BE49-F238E27FC236}">
                <a16:creationId xmlns:a16="http://schemas.microsoft.com/office/drawing/2014/main" id="{2F029C1C-740D-4213-96FE-1FAA3072FF83}"/>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es-ES" noProof="0"/>
              <a:t>Plan de negocios de Contoso</a:t>
            </a:r>
          </a:p>
        </p:txBody>
      </p:sp>
      <p:sp>
        <p:nvSpPr>
          <p:cNvPr id="6" name="Marcador de número de diapositiva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cepto de empresa">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p>
            <a:pPr rtl="0"/>
            <a:r>
              <a:rPr lang="es-ES" noProof="0"/>
              <a:t>Haga clic en el icono para agregar una imagen</a:t>
            </a:r>
          </a:p>
        </p:txBody>
      </p:sp>
      <p:sp>
        <p:nvSpPr>
          <p:cNvPr id="8" name="Rectángulo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rtl="0"/>
            <a:endParaRPr lang="es-ES" sz="3600" noProof="0"/>
          </a:p>
        </p:txBody>
      </p:sp>
      <p:sp>
        <p:nvSpPr>
          <p:cNvPr id="2" name="Título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rtlCol="0" anchor="t">
            <a:noAutofit/>
          </a:bodyPr>
          <a:lstStyle>
            <a:lvl1pPr>
              <a:defRPr sz="3600"/>
            </a:lvl1pPr>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rtlCol="0">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4" name="Marcador de fecha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es-ES" noProof="0"/>
              <a:t>20XX</a:t>
            </a:r>
          </a:p>
        </p:txBody>
      </p:sp>
      <p:sp>
        <p:nvSpPr>
          <p:cNvPr id="5" name="Marcador de pie de página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defRPr>
            </a:lvl1pPr>
          </a:lstStyle>
          <a:p>
            <a:pPr rtl="0"/>
            <a:r>
              <a:rPr lang="es-ES" noProof="0"/>
              <a:t>Plan de negocios de Contoso</a:t>
            </a:r>
          </a:p>
        </p:txBody>
      </p:sp>
      <p:sp>
        <p:nvSpPr>
          <p:cNvPr id="6" name="Marcador de número de diapositiva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scala de tiemp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600">
                <a:solidFill>
                  <a:schemeClr val="tx1"/>
                </a:solidFill>
              </a:defRPr>
            </a:lvl1pPr>
          </a:lstStyle>
          <a:p>
            <a:pPr rtl="0"/>
            <a:r>
              <a:rPr lang="es-ES" noProof="0"/>
              <a:t>Haga clic para modificar el estilo de título del patrón</a:t>
            </a:r>
          </a:p>
        </p:txBody>
      </p:sp>
      <p:sp>
        <p:nvSpPr>
          <p:cNvPr id="64" name="Marcador de texto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rtlCol="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rtl="0"/>
            <a:r>
              <a:rPr lang="es-ES" noProof="0"/>
              <a:t>Título del elemento</a:t>
            </a:r>
          </a:p>
        </p:txBody>
      </p:sp>
      <p:sp>
        <p:nvSpPr>
          <p:cNvPr id="38" name="Marcador de texto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es-ES" noProof="0"/>
              <a:t>Año</a:t>
            </a:r>
          </a:p>
        </p:txBody>
      </p:sp>
      <p:sp>
        <p:nvSpPr>
          <p:cNvPr id="39" name="Marcador de texto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0" name="Marcador de texto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1" name="Marcador de texto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2" name="Marcador de texto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4" name="Marcador de texto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5" name="Marcador de texto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6" name="Marcador de texto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8" name="Marcador de texto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9" name="Marcador de texto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7" name="Marcador de texto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0" name="Marcador de texto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1" name="Marcador de texto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3" name="Marcador de texto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es-ES" noProof="0"/>
              <a:t>Año</a:t>
            </a:r>
          </a:p>
        </p:txBody>
      </p:sp>
      <p:sp>
        <p:nvSpPr>
          <p:cNvPr id="52" name="Marcador de texto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3" name="Marcador de texto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4" name="Marcador de texto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5" name="Marcador de texto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6" name="Marcador de texto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7" name="Marcador de texto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8" name="Marcador de texto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60" name="Marcador de texto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61" name="Marcador de texto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9" name="Marcador de texto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62" name="Marcador de texto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63" name="Marcador de texto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33" name="Marcador de fecha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rtlCol="0"/>
          <a:lstStyle/>
          <a:p>
            <a:pPr rtl="0"/>
            <a:r>
              <a:rPr lang="es-ES" noProof="0"/>
              <a:t>20XX</a:t>
            </a:r>
          </a:p>
        </p:txBody>
      </p:sp>
      <p:sp>
        <p:nvSpPr>
          <p:cNvPr id="34" name="Marcador de pie de página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rtlCol="0"/>
          <a:lstStyle/>
          <a:p>
            <a:pPr rtl="0"/>
            <a:r>
              <a:rPr lang="es-ES" noProof="0"/>
              <a:t>Plan de negocios de Contoso</a:t>
            </a:r>
          </a:p>
        </p:txBody>
      </p:sp>
      <p:sp>
        <p:nvSpPr>
          <p:cNvPr id="35" name="Marcador de número de diapositiva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411064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pPr rtl="0"/>
            <a:r>
              <a:rPr lang="es-ES" noProof="0"/>
              <a:t>20XX</a:t>
            </a:r>
          </a:p>
        </p:txBody>
      </p:sp>
      <p:sp>
        <p:nvSpPr>
          <p:cNvPr id="5" name="Marcador de pie de página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pPr rtl="0"/>
            <a:r>
              <a:rPr lang="es-ES" noProof="0"/>
              <a:t>Plan de negocios de Contoso</a:t>
            </a:r>
          </a:p>
        </p:txBody>
      </p:sp>
      <p:sp>
        <p:nvSpPr>
          <p:cNvPr id="6" name="Marcador de número de diapositiva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file:///P:\Proyectos\AnalisisDatosGoogle\CasoPractico\Analisis.xlsx!EstacionalidadSemanal!%5bAnalisis.xlsx%5dEstacionalidadSemanal%20Gr&#225;fico%201"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5.emf"/><Relationship Id="rId5" Type="http://schemas.openxmlformats.org/officeDocument/2006/relationships/oleObject" Target="file:///P:\Proyectos\AnalisisDatosGoogle\CasoPractico\Analisis.xlsx!EstacionalidadSemanal!%5bAnalisis.xlsx%5dEstacionalidadSemanal%20Gr&#225;fico%202" TargetMode="Externa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oleObject" Target="file:///P:\Proyectos\AnalisisDatosGoogle\CasoPractico\Analisis.xlsx!TiposBike!%5bAnalisis.xlsx%5dTiposBike%20Gr&#225;fico%205"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7.emf"/><Relationship Id="rId5" Type="http://schemas.openxmlformats.org/officeDocument/2006/relationships/oleObject" Target="file:///P:\Proyectos\AnalisisDatosGoogle\CasoPractico\Analisis.xlsx!TiposBike!%5bAnalisis.xlsx%5dTiposBike%20Gr&#225;fico%206" TargetMode="External"/><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ivvy-tripdata.s3.amazonaws.com/index.html"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oleObject" Target="file:///P:\Proyectos\AnalisisDatosGoogle\CasoPractico\Analisis.xlsx!Errores!%5bAnalisis.xlsx%5dErrores%20Gr&#225;fico%202"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oleObject" Target="file:///P:\Proyectos\AnalisisDatosGoogle\CasoPractico\Analisis.xlsx!Tiempo!%5bAnalisis.xlsx%5dTiempo%20Gr&#225;fico%202"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oleObject" Target="file:///P:\Proyectos\AnalisisDatosGoogle\CasoPractico\Analisis.xlsx!EstacionalidadMensual!%5bAnalisis.xlsx%5dEstacionalidadMensual%20Gr&#225;fico%202"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815C6-3AD0-46E6-A74A-1967BD91AF50}"/>
              </a:ext>
            </a:extLst>
          </p:cNvPr>
          <p:cNvSpPr>
            <a:spLocks noGrp="1"/>
          </p:cNvSpPr>
          <p:nvPr>
            <p:ph type="ctrTitle"/>
          </p:nvPr>
        </p:nvSpPr>
        <p:spPr>
          <a:xfrm>
            <a:off x="6730584" y="1901952"/>
            <a:ext cx="3937416" cy="2387600"/>
          </a:xfrm>
        </p:spPr>
        <p:txBody>
          <a:bodyPr rtlCol="0">
            <a:normAutofit/>
          </a:bodyPr>
          <a:lstStyle/>
          <a:p>
            <a:pPr rtl="0"/>
            <a:r>
              <a:rPr lang="es-ES" dirty="0" err="1"/>
              <a:t>Cyclistic</a:t>
            </a:r>
            <a:r>
              <a:rPr lang="es-ES" dirty="0"/>
              <a:t> - Chicago</a:t>
            </a:r>
          </a:p>
        </p:txBody>
      </p:sp>
      <p:sp>
        <p:nvSpPr>
          <p:cNvPr id="23" name="Subtítulo 22">
            <a:extLst>
              <a:ext uri="{FF2B5EF4-FFF2-40B4-BE49-F238E27FC236}">
                <a16:creationId xmlns:a16="http://schemas.microsoft.com/office/drawing/2014/main" id="{4829E901-B0F6-4B1C-8D1C-8B758458B743}"/>
              </a:ext>
            </a:extLst>
          </p:cNvPr>
          <p:cNvSpPr>
            <a:spLocks noGrp="1"/>
          </p:cNvSpPr>
          <p:nvPr>
            <p:ph type="subTitle" idx="1"/>
          </p:nvPr>
        </p:nvSpPr>
        <p:spPr>
          <a:xfrm>
            <a:off x="6730584" y="4379976"/>
            <a:ext cx="3937416" cy="572798"/>
          </a:xfrm>
        </p:spPr>
        <p:txBody>
          <a:bodyPr rtlCol="0"/>
          <a:lstStyle/>
          <a:p>
            <a:pPr rtl="0"/>
            <a:r>
              <a:rPr lang="es-ES" dirty="0"/>
              <a:t>Francisco Morales</a:t>
            </a:r>
          </a:p>
        </p:txBody>
      </p:sp>
      <p:pic>
        <p:nvPicPr>
          <p:cNvPr id="6" name="Marcador de posición de imagen 5" descr="Calle de una ciudad&#10;&#10;Descripción generada automáticamente">
            <a:extLst>
              <a:ext uri="{FF2B5EF4-FFF2-40B4-BE49-F238E27FC236}">
                <a16:creationId xmlns:a16="http://schemas.microsoft.com/office/drawing/2014/main" id="{2438DB57-3348-47FD-9489-BF32325F80FD}"/>
              </a:ext>
            </a:extLst>
          </p:cNvPr>
          <p:cNvPicPr>
            <a:picLocks noGrp="1" noChangeAspect="1"/>
          </p:cNvPicPr>
          <p:nvPr>
            <p:ph type="pic" sz="quarter" idx="15"/>
          </p:nvPr>
        </p:nvPicPr>
        <p:blipFill>
          <a:blip r:embed="rId3"/>
          <a:srcRect l="11024" r="11024"/>
          <a:stretch>
            <a:fillRect/>
          </a:stretch>
        </p:blipFill>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rtlCol="0">
            <a:normAutofit/>
          </a:bodyPr>
          <a:lstStyle/>
          <a:p>
            <a:pPr rtl="0"/>
            <a:r>
              <a:rPr lang="es-ES" dirty="0"/>
              <a:t>Estacionalidad</a:t>
            </a:r>
          </a:p>
        </p:txBody>
      </p:sp>
      <p:sp>
        <p:nvSpPr>
          <p:cNvPr id="40" name="Marcador de contenido 28">
            <a:extLst>
              <a:ext uri="{FF2B5EF4-FFF2-40B4-BE49-F238E27FC236}">
                <a16:creationId xmlns:a16="http://schemas.microsoft.com/office/drawing/2014/main" id="{DA2C1685-839D-BB46-B1E8-A38664748DCC}"/>
              </a:ext>
            </a:extLst>
          </p:cNvPr>
          <p:cNvSpPr>
            <a:spLocks noGrp="1"/>
          </p:cNvSpPr>
          <p:nvPr>
            <p:ph idx="16"/>
          </p:nvPr>
        </p:nvSpPr>
        <p:spPr>
          <a:xfrm>
            <a:off x="1657183" y="2312911"/>
            <a:ext cx="4114800" cy="274320"/>
          </a:xfrm>
        </p:spPr>
        <p:txBody>
          <a:bodyPr rtlCol="0"/>
          <a:lstStyle/>
          <a:p>
            <a:pPr rtl="0"/>
            <a:r>
              <a:rPr lang="es-ES_tradnl" dirty="0"/>
              <a:t>Duración promedio semanal</a:t>
            </a:r>
          </a:p>
          <a:p>
            <a:pPr rtl="0"/>
            <a:endParaRPr lang="es-ES" dirty="0"/>
          </a:p>
        </p:txBody>
      </p:sp>
      <p:sp>
        <p:nvSpPr>
          <p:cNvPr id="3" name="Marcador de fecha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rtlCol="0"/>
          <a:lstStyle/>
          <a:p>
            <a:pPr rtl="0"/>
            <a:r>
              <a:rPr lang="es-ES" dirty="0"/>
              <a:t>Agosto 2023</a:t>
            </a:r>
          </a:p>
        </p:txBody>
      </p:sp>
      <p:sp>
        <p:nvSpPr>
          <p:cNvPr id="7" name="Marcador de número de diapositiva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10</a:t>
            </a:fld>
            <a:endParaRPr lang="es-ES"/>
          </a:p>
        </p:txBody>
      </p:sp>
      <p:graphicFrame>
        <p:nvGraphicFramePr>
          <p:cNvPr id="4" name="Objeto 3">
            <a:extLst>
              <a:ext uri="{FF2B5EF4-FFF2-40B4-BE49-F238E27FC236}">
                <a16:creationId xmlns:a16="http://schemas.microsoft.com/office/drawing/2014/main" id="{43C97E21-B7B4-2A78-F80E-CF080A82AB7F}"/>
              </a:ext>
            </a:extLst>
          </p:cNvPr>
          <p:cNvGraphicFramePr>
            <a:graphicFrameLocks noChangeAspect="1"/>
          </p:cNvGraphicFramePr>
          <p:nvPr>
            <p:extLst>
              <p:ext uri="{D42A27DB-BD31-4B8C-83A1-F6EECF244321}">
                <p14:modId xmlns:p14="http://schemas.microsoft.com/office/powerpoint/2010/main" val="666259275"/>
              </p:ext>
            </p:extLst>
          </p:nvPr>
        </p:nvGraphicFramePr>
        <p:xfrm>
          <a:off x="1514476" y="3218968"/>
          <a:ext cx="3941780" cy="2368346"/>
        </p:xfrm>
        <a:graphic>
          <a:graphicData uri="http://schemas.openxmlformats.org/presentationml/2006/ole">
            <mc:AlternateContent xmlns:mc="http://schemas.openxmlformats.org/markup-compatibility/2006">
              <mc:Choice xmlns:v="urn:schemas-microsoft-com:vml" Requires="v">
                <p:oleObj name="Worksheet" r:id="rId3" imgW="4581342" imgH="2752659" progId="Excel.Sheet.12">
                  <p:link updateAutomatic="1"/>
                </p:oleObj>
              </mc:Choice>
              <mc:Fallback>
                <p:oleObj name="Worksheet" r:id="rId3" imgW="4581342" imgH="2752659" progId="Excel.Sheet.12">
                  <p:link updateAutomatic="1"/>
                  <p:pic>
                    <p:nvPicPr>
                      <p:cNvPr id="0" name=""/>
                      <p:cNvPicPr/>
                      <p:nvPr/>
                    </p:nvPicPr>
                    <p:blipFill>
                      <a:blip r:embed="rId4"/>
                      <a:stretch>
                        <a:fillRect/>
                      </a:stretch>
                    </p:blipFill>
                    <p:spPr>
                      <a:xfrm>
                        <a:off x="1514476" y="3218968"/>
                        <a:ext cx="3941780" cy="2368346"/>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A6A94731-C24E-6FB6-6D6E-718A84782693}"/>
              </a:ext>
            </a:extLst>
          </p:cNvPr>
          <p:cNvGraphicFramePr>
            <a:graphicFrameLocks noChangeAspect="1"/>
          </p:cNvGraphicFramePr>
          <p:nvPr>
            <p:extLst>
              <p:ext uri="{D42A27DB-BD31-4B8C-83A1-F6EECF244321}">
                <p14:modId xmlns:p14="http://schemas.microsoft.com/office/powerpoint/2010/main" val="1183451770"/>
              </p:ext>
            </p:extLst>
          </p:nvPr>
        </p:nvGraphicFramePr>
        <p:xfrm>
          <a:off x="6317325" y="3201304"/>
          <a:ext cx="3971179" cy="2386010"/>
        </p:xfrm>
        <a:graphic>
          <a:graphicData uri="http://schemas.openxmlformats.org/presentationml/2006/ole">
            <mc:AlternateContent xmlns:mc="http://schemas.openxmlformats.org/markup-compatibility/2006">
              <mc:Choice xmlns:v="urn:schemas-microsoft-com:vml" Requires="v">
                <p:oleObj name="Worksheet" r:id="rId5" imgW="4581342" imgH="2752659" progId="Excel.Sheet.12">
                  <p:link updateAutomatic="1"/>
                </p:oleObj>
              </mc:Choice>
              <mc:Fallback>
                <p:oleObj name="Worksheet" r:id="rId5" imgW="4581342" imgH="2752659" progId="Excel.Sheet.12">
                  <p:link updateAutomatic="1"/>
                  <p:pic>
                    <p:nvPicPr>
                      <p:cNvPr id="0" name=""/>
                      <p:cNvPicPr/>
                      <p:nvPr/>
                    </p:nvPicPr>
                    <p:blipFill>
                      <a:blip r:embed="rId6"/>
                      <a:stretch>
                        <a:fillRect/>
                      </a:stretch>
                    </p:blipFill>
                    <p:spPr>
                      <a:xfrm>
                        <a:off x="6317325" y="3201304"/>
                        <a:ext cx="3971179" cy="2386010"/>
                      </a:xfrm>
                      <a:prstGeom prst="rect">
                        <a:avLst/>
                      </a:prstGeom>
                    </p:spPr>
                  </p:pic>
                </p:oleObj>
              </mc:Fallback>
            </mc:AlternateContent>
          </a:graphicData>
        </a:graphic>
      </p:graphicFrame>
      <p:sp>
        <p:nvSpPr>
          <p:cNvPr id="10" name="Marcador de contenido 3">
            <a:extLst>
              <a:ext uri="{FF2B5EF4-FFF2-40B4-BE49-F238E27FC236}">
                <a16:creationId xmlns:a16="http://schemas.microsoft.com/office/drawing/2014/main" id="{112E1EAA-784F-BC41-BAC6-961E9FB56AB2}"/>
              </a:ext>
            </a:extLst>
          </p:cNvPr>
          <p:cNvSpPr>
            <a:spLocks noGrp="1"/>
          </p:cNvSpPr>
          <p:nvPr>
            <p:ph idx="1"/>
          </p:nvPr>
        </p:nvSpPr>
        <p:spPr>
          <a:xfrm>
            <a:off x="1657183" y="2596295"/>
            <a:ext cx="9024215" cy="201990"/>
          </a:xfrm>
        </p:spPr>
        <p:txBody>
          <a:bodyPr vert="horz" lIns="91440" tIns="45720" rIns="91440" bIns="45720" numCol="1" rtlCol="0" anchor="t">
            <a:noAutofit/>
          </a:bodyPr>
          <a:lstStyle/>
          <a:p>
            <a:pPr algn="just" rtl="0">
              <a:lnSpc>
                <a:spcPct val="100000"/>
              </a:lnSpc>
            </a:pPr>
            <a:r>
              <a:rPr lang="es-ES_tradnl" sz="1100" dirty="0"/>
              <a:t>Analizando el uso distribuido en la semana, observamos cómo los trayectos de clientes ocasionales son mayoritarios en el fin de semana, siempre de una duración superior al los clientes de suscripción. Esto nos lleva a pensar en el uso mayoritario para ocio en los clientes ocasionales.</a:t>
            </a:r>
          </a:p>
        </p:txBody>
      </p:sp>
    </p:spTree>
    <p:extLst>
      <p:ext uri="{BB962C8B-B14F-4D97-AF65-F5344CB8AC3E}">
        <p14:creationId xmlns:p14="http://schemas.microsoft.com/office/powerpoint/2010/main" val="3128394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rtlCol="0">
            <a:normAutofit/>
          </a:bodyPr>
          <a:lstStyle/>
          <a:p>
            <a:pPr rtl="0"/>
            <a:r>
              <a:rPr lang="es-ES" dirty="0"/>
              <a:t>Clientes con necesidad especial</a:t>
            </a:r>
          </a:p>
        </p:txBody>
      </p:sp>
      <p:sp>
        <p:nvSpPr>
          <p:cNvPr id="40" name="Marcador de contenido 28">
            <a:extLst>
              <a:ext uri="{FF2B5EF4-FFF2-40B4-BE49-F238E27FC236}">
                <a16:creationId xmlns:a16="http://schemas.microsoft.com/office/drawing/2014/main" id="{DA2C1685-839D-BB46-B1E8-A38664748DCC}"/>
              </a:ext>
            </a:extLst>
          </p:cNvPr>
          <p:cNvSpPr>
            <a:spLocks noGrp="1"/>
          </p:cNvSpPr>
          <p:nvPr>
            <p:ph idx="16"/>
          </p:nvPr>
        </p:nvSpPr>
        <p:spPr>
          <a:xfrm>
            <a:off x="1657183" y="2312911"/>
            <a:ext cx="4114800" cy="274320"/>
          </a:xfrm>
        </p:spPr>
        <p:txBody>
          <a:bodyPr rtlCol="0"/>
          <a:lstStyle/>
          <a:p>
            <a:pPr rtl="0"/>
            <a:r>
              <a:rPr lang="es-ES_tradnl" dirty="0"/>
              <a:t>Tipos de bicicleta / tipos de cliente</a:t>
            </a:r>
          </a:p>
          <a:p>
            <a:pPr rtl="0"/>
            <a:endParaRPr lang="es-ES" dirty="0"/>
          </a:p>
        </p:txBody>
      </p:sp>
      <p:sp>
        <p:nvSpPr>
          <p:cNvPr id="3" name="Marcador de fecha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rtlCol="0"/>
          <a:lstStyle/>
          <a:p>
            <a:pPr rtl="0"/>
            <a:r>
              <a:rPr lang="es-ES" dirty="0"/>
              <a:t>Agosto 2023</a:t>
            </a:r>
          </a:p>
        </p:txBody>
      </p:sp>
      <p:sp>
        <p:nvSpPr>
          <p:cNvPr id="7" name="Marcador de número de diapositiva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11</a:t>
            </a:fld>
            <a:endParaRPr lang="es-ES"/>
          </a:p>
        </p:txBody>
      </p:sp>
      <p:sp>
        <p:nvSpPr>
          <p:cNvPr id="10" name="Marcador de contenido 3">
            <a:extLst>
              <a:ext uri="{FF2B5EF4-FFF2-40B4-BE49-F238E27FC236}">
                <a16:creationId xmlns:a16="http://schemas.microsoft.com/office/drawing/2014/main" id="{112E1EAA-784F-BC41-BAC6-961E9FB56AB2}"/>
              </a:ext>
            </a:extLst>
          </p:cNvPr>
          <p:cNvSpPr>
            <a:spLocks noGrp="1"/>
          </p:cNvSpPr>
          <p:nvPr>
            <p:ph idx="1"/>
          </p:nvPr>
        </p:nvSpPr>
        <p:spPr>
          <a:xfrm>
            <a:off x="1657183" y="2587231"/>
            <a:ext cx="9235230" cy="211054"/>
          </a:xfrm>
        </p:spPr>
        <p:txBody>
          <a:bodyPr vert="horz" lIns="91440" tIns="45720" rIns="91440" bIns="45720" numCol="1" rtlCol="0" anchor="t">
            <a:noAutofit/>
          </a:bodyPr>
          <a:lstStyle/>
          <a:p>
            <a:pPr algn="just" rtl="0">
              <a:lnSpc>
                <a:spcPct val="100000"/>
              </a:lnSpc>
            </a:pPr>
            <a:r>
              <a:rPr lang="es-ES_tradnl" sz="1100" dirty="0"/>
              <a:t>No tenemos clientes con necesidad de bicicleta adaptada entre los clientes con membresía, solo en los clientes ocasionales un 6.3% de los trayectos son con vehículos adaptados, lo que refuerza la hipótesis de ocio en este tipo de clientes.</a:t>
            </a:r>
          </a:p>
          <a:p>
            <a:pPr algn="just" rtl="0">
              <a:lnSpc>
                <a:spcPct val="100000"/>
              </a:lnSpc>
            </a:pPr>
            <a:r>
              <a:rPr lang="es-ES_tradnl" sz="1100" dirty="0"/>
              <a:t>También es significativo que casi el 60% de los trayectos ocasionales son en vehículo eléctrico. En suscripción el reparto es prácticamente el 50% y 50%.</a:t>
            </a:r>
          </a:p>
        </p:txBody>
      </p:sp>
      <p:graphicFrame>
        <p:nvGraphicFramePr>
          <p:cNvPr id="5" name="Objeto 4">
            <a:extLst>
              <a:ext uri="{FF2B5EF4-FFF2-40B4-BE49-F238E27FC236}">
                <a16:creationId xmlns:a16="http://schemas.microsoft.com/office/drawing/2014/main" id="{28B2691D-BBA4-F072-B694-7B85115F6A62}"/>
              </a:ext>
            </a:extLst>
          </p:cNvPr>
          <p:cNvGraphicFramePr>
            <a:graphicFrameLocks noChangeAspect="1"/>
          </p:cNvGraphicFramePr>
          <p:nvPr>
            <p:extLst>
              <p:ext uri="{D42A27DB-BD31-4B8C-83A1-F6EECF244321}">
                <p14:modId xmlns:p14="http://schemas.microsoft.com/office/powerpoint/2010/main" val="1048532972"/>
              </p:ext>
            </p:extLst>
          </p:nvPr>
        </p:nvGraphicFramePr>
        <p:xfrm>
          <a:off x="1657184" y="3326529"/>
          <a:ext cx="3628250" cy="2179967"/>
        </p:xfrm>
        <a:graphic>
          <a:graphicData uri="http://schemas.openxmlformats.org/presentationml/2006/ole">
            <mc:AlternateContent xmlns:mc="http://schemas.openxmlformats.org/markup-compatibility/2006">
              <mc:Choice xmlns:v="urn:schemas-microsoft-com:vml" Requires="v">
                <p:oleObj name="Worksheet" r:id="rId3" imgW="4581342" imgH="2752659" progId="Excel.Sheet.12">
                  <p:link updateAutomatic="1"/>
                </p:oleObj>
              </mc:Choice>
              <mc:Fallback>
                <p:oleObj name="Worksheet" r:id="rId3" imgW="4581342" imgH="2752659" progId="Excel.Sheet.12">
                  <p:link updateAutomatic="1"/>
                  <p:pic>
                    <p:nvPicPr>
                      <p:cNvPr id="0" name=""/>
                      <p:cNvPicPr/>
                      <p:nvPr/>
                    </p:nvPicPr>
                    <p:blipFill>
                      <a:blip r:embed="rId4"/>
                      <a:stretch>
                        <a:fillRect/>
                      </a:stretch>
                    </p:blipFill>
                    <p:spPr>
                      <a:xfrm>
                        <a:off x="1657184" y="3326529"/>
                        <a:ext cx="3628250" cy="2179967"/>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3AE9360F-E5DC-DF9D-866B-1B8CF63D87D5}"/>
              </a:ext>
            </a:extLst>
          </p:cNvPr>
          <p:cNvGraphicFramePr>
            <a:graphicFrameLocks noChangeAspect="1"/>
          </p:cNvGraphicFramePr>
          <p:nvPr>
            <p:extLst>
              <p:ext uri="{D42A27DB-BD31-4B8C-83A1-F6EECF244321}">
                <p14:modId xmlns:p14="http://schemas.microsoft.com/office/powerpoint/2010/main" val="2371085031"/>
              </p:ext>
            </p:extLst>
          </p:nvPr>
        </p:nvGraphicFramePr>
        <p:xfrm>
          <a:off x="6714808" y="3377073"/>
          <a:ext cx="3628250" cy="2180723"/>
        </p:xfrm>
        <a:graphic>
          <a:graphicData uri="http://schemas.openxmlformats.org/presentationml/2006/ole">
            <mc:AlternateContent xmlns:mc="http://schemas.openxmlformats.org/markup-compatibility/2006">
              <mc:Choice xmlns:v="urn:schemas-microsoft-com:vml" Requires="v">
                <p:oleObj name="Worksheet" r:id="rId5" imgW="4579902" imgH="2752659" progId="Excel.Sheet.12">
                  <p:link updateAutomatic="1"/>
                </p:oleObj>
              </mc:Choice>
              <mc:Fallback>
                <p:oleObj name="Worksheet" r:id="rId5" imgW="4579902" imgH="2752659" progId="Excel.Sheet.12">
                  <p:link updateAutomatic="1"/>
                  <p:pic>
                    <p:nvPicPr>
                      <p:cNvPr id="0" name=""/>
                      <p:cNvPicPr/>
                      <p:nvPr/>
                    </p:nvPicPr>
                    <p:blipFill>
                      <a:blip r:embed="rId6"/>
                      <a:stretch>
                        <a:fillRect/>
                      </a:stretch>
                    </p:blipFill>
                    <p:spPr>
                      <a:xfrm>
                        <a:off x="6714808" y="3377073"/>
                        <a:ext cx="3628250" cy="2180723"/>
                      </a:xfrm>
                      <a:prstGeom prst="rect">
                        <a:avLst/>
                      </a:prstGeom>
                    </p:spPr>
                  </p:pic>
                </p:oleObj>
              </mc:Fallback>
            </mc:AlternateContent>
          </a:graphicData>
        </a:graphic>
      </p:graphicFrame>
    </p:spTree>
    <p:extLst>
      <p:ext uri="{BB962C8B-B14F-4D97-AF65-F5344CB8AC3E}">
        <p14:creationId xmlns:p14="http://schemas.microsoft.com/office/powerpoint/2010/main" val="1945331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rtlCol="0">
            <a:normAutofit/>
          </a:bodyPr>
          <a:lstStyle/>
          <a:p>
            <a:pPr rtl="0"/>
            <a:r>
              <a:rPr lang="es-ES" dirty="0"/>
              <a:t>Conclusiones y Recomendaciones</a:t>
            </a:r>
          </a:p>
        </p:txBody>
      </p:sp>
      <p:sp>
        <p:nvSpPr>
          <p:cNvPr id="40" name="Marcador de contenido 28">
            <a:extLst>
              <a:ext uri="{FF2B5EF4-FFF2-40B4-BE49-F238E27FC236}">
                <a16:creationId xmlns:a16="http://schemas.microsoft.com/office/drawing/2014/main" id="{DA2C1685-839D-BB46-B1E8-A38664748DCC}"/>
              </a:ext>
            </a:extLst>
          </p:cNvPr>
          <p:cNvSpPr>
            <a:spLocks noGrp="1"/>
          </p:cNvSpPr>
          <p:nvPr>
            <p:ph idx="16"/>
          </p:nvPr>
        </p:nvSpPr>
        <p:spPr>
          <a:xfrm>
            <a:off x="1657183" y="2021511"/>
            <a:ext cx="4114800" cy="274320"/>
          </a:xfrm>
        </p:spPr>
        <p:txBody>
          <a:bodyPr rtlCol="0"/>
          <a:lstStyle/>
          <a:p>
            <a:pPr rtl="0"/>
            <a:r>
              <a:rPr lang="es-ES_tradnl" dirty="0"/>
              <a:t>Conclusiones</a:t>
            </a:r>
          </a:p>
          <a:p>
            <a:pPr rtl="0"/>
            <a:endParaRPr lang="es-ES" dirty="0"/>
          </a:p>
        </p:txBody>
      </p:sp>
      <p:sp>
        <p:nvSpPr>
          <p:cNvPr id="3" name="Marcador de fecha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rtlCol="0"/>
          <a:lstStyle/>
          <a:p>
            <a:pPr rtl="0"/>
            <a:r>
              <a:rPr lang="es-ES" dirty="0"/>
              <a:t>Agosto 2023</a:t>
            </a:r>
          </a:p>
        </p:txBody>
      </p:sp>
      <p:sp>
        <p:nvSpPr>
          <p:cNvPr id="7" name="Marcador de número de diapositiva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12</a:t>
            </a:fld>
            <a:endParaRPr lang="es-ES"/>
          </a:p>
        </p:txBody>
      </p:sp>
      <p:sp>
        <p:nvSpPr>
          <p:cNvPr id="10" name="Marcador de contenido 3">
            <a:extLst>
              <a:ext uri="{FF2B5EF4-FFF2-40B4-BE49-F238E27FC236}">
                <a16:creationId xmlns:a16="http://schemas.microsoft.com/office/drawing/2014/main" id="{112E1EAA-784F-BC41-BAC6-961E9FB56AB2}"/>
              </a:ext>
            </a:extLst>
          </p:cNvPr>
          <p:cNvSpPr>
            <a:spLocks noGrp="1"/>
          </p:cNvSpPr>
          <p:nvPr>
            <p:ph idx="1"/>
          </p:nvPr>
        </p:nvSpPr>
        <p:spPr>
          <a:xfrm>
            <a:off x="1657182" y="2376222"/>
            <a:ext cx="3929701" cy="2688155"/>
          </a:xfrm>
        </p:spPr>
        <p:txBody>
          <a:bodyPr vert="horz" lIns="91440" tIns="45720" rIns="91440" bIns="45720" numCol="1" rtlCol="0" anchor="t">
            <a:noAutofit/>
          </a:bodyPr>
          <a:lstStyle/>
          <a:p>
            <a:pPr marL="171450" indent="-171450" algn="just" rtl="0">
              <a:lnSpc>
                <a:spcPct val="100000"/>
              </a:lnSpc>
              <a:buFont typeface="Arial" panose="020B0604020202020204" pitchFamily="34" charset="0"/>
              <a:buChar char="•"/>
            </a:pPr>
            <a:r>
              <a:rPr lang="es-ES_tradnl" sz="1100" dirty="0"/>
              <a:t>Nos encontramos ante una actividad fuertemente influenciada por las condiciones ambientales, lo que determina claramente el nivel de operaciones mensualmente.</a:t>
            </a:r>
          </a:p>
          <a:p>
            <a:pPr marL="171450" indent="-171450" algn="just" rtl="0">
              <a:lnSpc>
                <a:spcPct val="100000"/>
              </a:lnSpc>
              <a:buFont typeface="Arial" panose="020B0604020202020204" pitchFamily="34" charset="0"/>
              <a:buChar char="•"/>
            </a:pPr>
            <a:r>
              <a:rPr lang="es-ES_tradnl" sz="1100" dirty="0"/>
              <a:t>El nivel de uso diario por tipo de cliente, (los ocasionales aumentan en fines de semana y en vacaciones), y la duración estable de los usos en los clientes de suscripción nos hace pensar que el cliente por suscripción hace un uso del servicio como transporte en su actividad normal semanal, mientras que el cliente ocasional usa la bicicleta en su tiempo de ocio.</a:t>
            </a:r>
          </a:p>
          <a:p>
            <a:pPr marL="171450" indent="-171450" algn="just" rtl="0">
              <a:lnSpc>
                <a:spcPct val="100000"/>
              </a:lnSpc>
              <a:buFont typeface="Arial" panose="020B0604020202020204" pitchFamily="34" charset="0"/>
              <a:buChar char="•"/>
            </a:pPr>
            <a:r>
              <a:rPr lang="es-ES_tradnl" sz="1100" dirty="0"/>
              <a:t>Esta idea se ve reforzada por las cortas duraciones de los trayectos de clientes de membresía, en torno a 12 minutos, frente a promedios de 1 hora en clientes ocasionales.</a:t>
            </a:r>
          </a:p>
          <a:p>
            <a:pPr marL="171450" indent="-171450" algn="just" rtl="0">
              <a:lnSpc>
                <a:spcPct val="100000"/>
              </a:lnSpc>
              <a:buFont typeface="Arial" panose="020B0604020202020204" pitchFamily="34" charset="0"/>
              <a:buChar char="•"/>
            </a:pPr>
            <a:r>
              <a:rPr lang="es-ES_tradnl" sz="1100" dirty="0"/>
              <a:t>La mayor parte del uso del cliente ocasional (60% es bicicleta eléctrica) es como medio de paseo, no va buscando una actividad física.</a:t>
            </a:r>
          </a:p>
        </p:txBody>
      </p:sp>
      <p:sp>
        <p:nvSpPr>
          <p:cNvPr id="4" name="Marcador de contenido 28">
            <a:extLst>
              <a:ext uri="{FF2B5EF4-FFF2-40B4-BE49-F238E27FC236}">
                <a16:creationId xmlns:a16="http://schemas.microsoft.com/office/drawing/2014/main" id="{E0C7199B-87EF-1F9B-B7E0-A1AFA15E4F54}"/>
              </a:ext>
            </a:extLst>
          </p:cNvPr>
          <p:cNvSpPr txBox="1">
            <a:spLocks/>
          </p:cNvSpPr>
          <p:nvPr/>
        </p:nvSpPr>
        <p:spPr>
          <a:xfrm>
            <a:off x="6080133" y="2028047"/>
            <a:ext cx="4114800" cy="274320"/>
          </a:xfrm>
          <a:prstGeom prst="rect">
            <a:avLst/>
          </a:prstGeom>
        </p:spPr>
        <p:txBody>
          <a:bodyPr vert="horz" lIns="91440" tIns="45720" rIns="91440" bIns="45720" rtlCol="0">
            <a:noAutofit/>
          </a:bodyPr>
          <a:lstStyle>
            <a:lvl1pPr marL="0" indent="0" algn="l" defTabSz="914400" rtl="0" eaLnBrk="1" latinLnBrk="0" hangingPunct="1">
              <a:lnSpc>
                <a:spcPts val="2200"/>
              </a:lnSpc>
              <a:spcBef>
                <a:spcPts val="1000"/>
              </a:spcBef>
              <a:buFont typeface="Arial" panose="020B0604020202020204" pitchFamily="34" charset="0"/>
              <a:buNone/>
              <a:defRPr sz="1800" kern="1200">
                <a:solidFill>
                  <a:schemeClr val="accent3">
                    <a:lumMod val="50000"/>
                  </a:schemeClr>
                </a:solidFill>
                <a:latin typeface="+mj-lt"/>
                <a:ea typeface="+mn-ea"/>
                <a:cs typeface="+mn-cs"/>
              </a:defRPr>
            </a:lvl1pPr>
            <a:lvl2pPr marL="4572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Recomendaciones</a:t>
            </a:r>
          </a:p>
          <a:p>
            <a:endParaRPr lang="es-ES" dirty="0"/>
          </a:p>
        </p:txBody>
      </p:sp>
      <p:sp>
        <p:nvSpPr>
          <p:cNvPr id="8" name="Marcador de contenido 3">
            <a:extLst>
              <a:ext uri="{FF2B5EF4-FFF2-40B4-BE49-F238E27FC236}">
                <a16:creationId xmlns:a16="http://schemas.microsoft.com/office/drawing/2014/main" id="{E12FCC26-97B2-203F-3253-25B3EF662DBF}"/>
              </a:ext>
            </a:extLst>
          </p:cNvPr>
          <p:cNvSpPr txBox="1">
            <a:spLocks/>
          </p:cNvSpPr>
          <p:nvPr/>
        </p:nvSpPr>
        <p:spPr>
          <a:xfrm>
            <a:off x="6110269" y="2377898"/>
            <a:ext cx="3929701" cy="2688155"/>
          </a:xfrm>
          <a:prstGeom prst="rect">
            <a:avLst/>
          </a:prstGeom>
        </p:spPr>
        <p:txBody>
          <a:bodyPr vert="horz" lIns="91440" tIns="45720" rIns="91440" bIns="45720" numCol="1" rtlCol="0" anchor="t">
            <a:noAutofit/>
          </a:bodyPr>
          <a:lstStyle>
            <a:lvl1pPr marL="0" indent="0" algn="l" defTabSz="914400" rtl="0" eaLnBrk="1" latinLnBrk="0" hangingPunct="1">
              <a:lnSpc>
                <a:spcPts val="22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just">
              <a:lnSpc>
                <a:spcPct val="100000"/>
              </a:lnSpc>
              <a:buFont typeface="Arial" panose="020B0604020202020204" pitchFamily="34" charset="0"/>
              <a:buChar char="•"/>
            </a:pPr>
            <a:r>
              <a:rPr lang="es-ES_tradnl" sz="1100" dirty="0"/>
              <a:t>Ya que la política de marketing pretende la conversión de clientes ocasionales a clientes de suscripción, sería muy útil conocer la asiduidad en los clientes ocasionales; para ello sería necesario algún identificador en los registros de trayectos.</a:t>
            </a:r>
          </a:p>
          <a:p>
            <a:pPr marL="171450" indent="-171450" algn="just">
              <a:lnSpc>
                <a:spcPct val="100000"/>
              </a:lnSpc>
              <a:buFont typeface="Arial" panose="020B0604020202020204" pitchFamily="34" charset="0"/>
              <a:buChar char="•"/>
            </a:pPr>
            <a:r>
              <a:rPr lang="es-ES_tradnl" sz="1100" dirty="0"/>
              <a:t>Basándonos en esta primera recomendación, si podemos detectar que clientes sin suscripción están realizando un uso regular de la bicicleta, podemos poner en ellos el foco del esfuerzo de marketing.</a:t>
            </a:r>
          </a:p>
          <a:p>
            <a:pPr marL="171450" indent="-171450" algn="just">
              <a:lnSpc>
                <a:spcPct val="100000"/>
              </a:lnSpc>
              <a:buFont typeface="Arial" panose="020B0604020202020204" pitchFamily="34" charset="0"/>
              <a:buChar char="•"/>
            </a:pPr>
            <a:r>
              <a:rPr lang="es-ES_tradnl" sz="1100" dirty="0"/>
              <a:t>Habría que aumentar el número de bicicletas eléctricas, que es el medio preferente para el paseo del cliente ocasional..</a:t>
            </a:r>
          </a:p>
        </p:txBody>
      </p:sp>
    </p:spTree>
    <p:extLst>
      <p:ext uri="{BB962C8B-B14F-4D97-AF65-F5344CB8AC3E}">
        <p14:creationId xmlns:p14="http://schemas.microsoft.com/office/powerpoint/2010/main" val="2611903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CAEE93-8585-46D4-A7EC-F184E317CB2E}"/>
              </a:ext>
            </a:extLst>
          </p:cNvPr>
          <p:cNvSpPr>
            <a:spLocks noGrp="1"/>
          </p:cNvSpPr>
          <p:nvPr>
            <p:ph type="title"/>
          </p:nvPr>
        </p:nvSpPr>
        <p:spPr>
          <a:xfrm>
            <a:off x="4724400" y="2450592"/>
            <a:ext cx="2743200" cy="640080"/>
          </a:xfrm>
        </p:spPr>
        <p:txBody>
          <a:bodyPr rtlCol="0">
            <a:normAutofit/>
          </a:bodyPr>
          <a:lstStyle/>
          <a:p>
            <a:pPr rtl="0"/>
            <a:r>
              <a:rPr lang="es-ES" dirty="0" err="1"/>
              <a:t>Cyclistic</a:t>
            </a:r>
            <a:endParaRPr lang="es-ES" dirty="0"/>
          </a:p>
        </p:txBody>
      </p:sp>
      <p:sp>
        <p:nvSpPr>
          <p:cNvPr id="3" name="Marcador de contenido 2">
            <a:extLst>
              <a:ext uri="{FF2B5EF4-FFF2-40B4-BE49-F238E27FC236}">
                <a16:creationId xmlns:a16="http://schemas.microsoft.com/office/drawing/2014/main" id="{24AFFC60-19C3-4901-93F7-7AAF4C09F8C6}"/>
              </a:ext>
            </a:extLst>
          </p:cNvPr>
          <p:cNvSpPr>
            <a:spLocks noGrp="1"/>
          </p:cNvSpPr>
          <p:nvPr>
            <p:ph idx="1"/>
          </p:nvPr>
        </p:nvSpPr>
        <p:spPr>
          <a:xfrm>
            <a:off x="4561953" y="3566160"/>
            <a:ext cx="3125036" cy="2651760"/>
          </a:xfrm>
        </p:spPr>
        <p:txBody>
          <a:bodyPr rtlCol="0"/>
          <a:lstStyle/>
          <a:p>
            <a:pPr rtl="0"/>
            <a:r>
              <a:rPr lang="es-ES" dirty="0"/>
              <a:t>Francisco Morales​</a:t>
            </a:r>
          </a:p>
          <a:p>
            <a:pPr rtl="0"/>
            <a:r>
              <a:rPr lang="es-ES" dirty="0"/>
              <a:t>627 611 841</a:t>
            </a:r>
          </a:p>
          <a:p>
            <a:pPr rtl="0"/>
            <a:r>
              <a:rPr lang="es-ES" dirty="0"/>
              <a:t>paco.fmasensio@gmail.com</a:t>
            </a:r>
          </a:p>
        </p:txBody>
      </p:sp>
      <p:sp>
        <p:nvSpPr>
          <p:cNvPr id="4" name="Marcador de fecha 3">
            <a:extLst>
              <a:ext uri="{FF2B5EF4-FFF2-40B4-BE49-F238E27FC236}">
                <a16:creationId xmlns:a16="http://schemas.microsoft.com/office/drawing/2014/main" id="{0020C547-CAAA-4F67-8DFD-712B97B120CC}"/>
              </a:ext>
            </a:extLst>
          </p:cNvPr>
          <p:cNvSpPr>
            <a:spLocks noGrp="1"/>
          </p:cNvSpPr>
          <p:nvPr>
            <p:ph type="dt" sz="half" idx="10"/>
          </p:nvPr>
        </p:nvSpPr>
        <p:spPr>
          <a:xfrm>
            <a:off x="838200" y="6356350"/>
            <a:ext cx="2743200" cy="365125"/>
          </a:xfrm>
        </p:spPr>
        <p:txBody>
          <a:bodyPr rtlCol="0"/>
          <a:lstStyle/>
          <a:p>
            <a:pPr rtl="0"/>
            <a:r>
              <a:rPr lang="es-ES" dirty="0"/>
              <a:t>Agosto 2023</a:t>
            </a:r>
          </a:p>
        </p:txBody>
      </p:sp>
      <p:sp>
        <p:nvSpPr>
          <p:cNvPr id="6" name="Marcador de número de diapositiva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13</a:t>
            </a:fld>
            <a:endParaRPr lang="es-ES"/>
          </a:p>
        </p:txBody>
      </p:sp>
    </p:spTree>
    <p:extLst>
      <p:ext uri="{BB962C8B-B14F-4D97-AF65-F5344CB8AC3E}">
        <p14:creationId xmlns:p14="http://schemas.microsoft.com/office/powerpoint/2010/main" val="227143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9F29B-F233-48AF-8261-F33A4E079E3E}"/>
              </a:ext>
            </a:extLst>
          </p:cNvPr>
          <p:cNvSpPr>
            <a:spLocks noGrp="1"/>
          </p:cNvSpPr>
          <p:nvPr>
            <p:ph type="title"/>
          </p:nvPr>
        </p:nvSpPr>
        <p:spPr>
          <a:xfrm>
            <a:off x="1463040" y="1828800"/>
            <a:ext cx="4087368" cy="841248"/>
          </a:xfrm>
        </p:spPr>
        <p:txBody>
          <a:bodyPr rtlCol="0">
            <a:normAutofit fontScale="90000"/>
          </a:bodyPr>
          <a:lstStyle/>
          <a:p>
            <a:pPr rtl="0"/>
            <a:r>
              <a:rPr lang="es-ES"/>
              <a:t>Declaración de objetivos</a:t>
            </a:r>
          </a:p>
        </p:txBody>
      </p:sp>
      <p:sp>
        <p:nvSpPr>
          <p:cNvPr id="3" name="Subtítulo 2">
            <a:extLst>
              <a:ext uri="{FF2B5EF4-FFF2-40B4-BE49-F238E27FC236}">
                <a16:creationId xmlns:a16="http://schemas.microsoft.com/office/drawing/2014/main" id="{35E3EA69-4E0E-41BD-8095-A124225A2647}"/>
              </a:ext>
            </a:extLst>
          </p:cNvPr>
          <p:cNvSpPr>
            <a:spLocks noGrp="1"/>
          </p:cNvSpPr>
          <p:nvPr>
            <p:ph idx="1"/>
          </p:nvPr>
        </p:nvSpPr>
        <p:spPr>
          <a:xfrm>
            <a:off x="1463040" y="2799983"/>
            <a:ext cx="4087368" cy="2203704"/>
          </a:xfrm>
        </p:spPr>
        <p:txBody>
          <a:bodyPr vert="horz" lIns="91440" tIns="45720" rIns="91440" bIns="45720" rtlCol="0" anchor="t">
            <a:normAutofit/>
          </a:bodyPr>
          <a:lstStyle/>
          <a:p>
            <a:pPr algn="just" rtl="0"/>
            <a:r>
              <a:rPr lang="es-ES" dirty="0"/>
              <a:t>Analizaremos los perfiles de clientes ocasionales y clientes con membresía de </a:t>
            </a:r>
            <a:r>
              <a:rPr lang="es-ES" b="1" dirty="0" err="1"/>
              <a:t>Cyclistic</a:t>
            </a:r>
            <a:r>
              <a:rPr lang="es-ES" dirty="0"/>
              <a:t> a través del uso que han realizado de sus servicios en los últimos 12 meses (julio 22 – junio 23). </a:t>
            </a:r>
          </a:p>
          <a:p>
            <a:pPr algn="just" rtl="0"/>
            <a:r>
              <a:rPr lang="es-ES" dirty="0"/>
              <a:t>Utilizaremos la información para realizar acciones de marketing que lleven a la empresa a aumentar el número de clientes por suscripción.</a:t>
            </a:r>
          </a:p>
        </p:txBody>
      </p:sp>
      <p:sp>
        <p:nvSpPr>
          <p:cNvPr id="6" name="Marcador de fecha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rtlCol="0"/>
          <a:lstStyle/>
          <a:p>
            <a:pPr rtl="0"/>
            <a:r>
              <a:rPr lang="es-ES" dirty="0"/>
              <a:t>Agosto 2023</a:t>
            </a:r>
          </a:p>
        </p:txBody>
      </p:sp>
      <p:sp>
        <p:nvSpPr>
          <p:cNvPr id="4" name="Marcador de número de diapositiva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rtlCol="0"/>
          <a:lstStyle/>
          <a:p>
            <a:pPr rtl="0"/>
            <a:fld id="{19B51A1E-902D-48AF-9020-955120F399B6}" type="slidenum">
              <a:rPr lang="es-ES" smtClean="0"/>
              <a:pPr/>
              <a:t>2</a:t>
            </a:fld>
            <a:endParaRPr lang="es-ES"/>
          </a:p>
        </p:txBody>
      </p:sp>
      <p:pic>
        <p:nvPicPr>
          <p:cNvPr id="10" name="Marcador de posición de imagen 9" descr="Bicicleta estacionada en la calle&#10;&#10;Descripción generada automáticamente">
            <a:extLst>
              <a:ext uri="{FF2B5EF4-FFF2-40B4-BE49-F238E27FC236}">
                <a16:creationId xmlns:a16="http://schemas.microsoft.com/office/drawing/2014/main" id="{49CB59DB-E6E4-3EB1-F00B-F1DB050F0D64}"/>
              </a:ext>
            </a:extLst>
          </p:cNvPr>
          <p:cNvPicPr>
            <a:picLocks noGrp="1" noChangeAspect="1"/>
          </p:cNvPicPr>
          <p:nvPr>
            <p:ph type="pic" sz="quarter" idx="15"/>
          </p:nvPr>
        </p:nvPicPr>
        <p:blipFill>
          <a:blip r:embed="rId3"/>
          <a:srcRect l="21883" r="21883"/>
          <a:stretch>
            <a:fillRect/>
          </a:stretch>
        </p:blipFill>
        <p:spPr/>
      </p:pic>
    </p:spTree>
    <p:extLst>
      <p:ext uri="{BB962C8B-B14F-4D97-AF65-F5344CB8AC3E}">
        <p14:creationId xmlns:p14="http://schemas.microsoft.com/office/powerpoint/2010/main" val="194202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rtlCol="0">
            <a:normAutofit/>
          </a:bodyPr>
          <a:lstStyle/>
          <a:p>
            <a:pPr rtl="0"/>
            <a:r>
              <a:rPr lang="es-ES" dirty="0"/>
              <a:t>Nuestros datos </a:t>
            </a:r>
          </a:p>
        </p:txBody>
      </p:sp>
      <p:sp>
        <p:nvSpPr>
          <p:cNvPr id="40" name="Marcador de contenido 28">
            <a:extLst>
              <a:ext uri="{FF2B5EF4-FFF2-40B4-BE49-F238E27FC236}">
                <a16:creationId xmlns:a16="http://schemas.microsoft.com/office/drawing/2014/main" id="{DA2C1685-839D-BB46-B1E8-A38664748DCC}"/>
              </a:ext>
            </a:extLst>
          </p:cNvPr>
          <p:cNvSpPr>
            <a:spLocks noGrp="1"/>
          </p:cNvSpPr>
          <p:nvPr>
            <p:ph idx="16"/>
          </p:nvPr>
        </p:nvSpPr>
        <p:spPr>
          <a:xfrm>
            <a:off x="1657183" y="2411516"/>
            <a:ext cx="4114800" cy="274320"/>
          </a:xfrm>
        </p:spPr>
        <p:txBody>
          <a:bodyPr rtlCol="0"/>
          <a:lstStyle/>
          <a:p>
            <a:pPr rtl="0"/>
            <a:r>
              <a:rPr lang="es-ES" dirty="0"/>
              <a:t>Fuentes</a:t>
            </a:r>
          </a:p>
        </p:txBody>
      </p:sp>
      <p:sp>
        <p:nvSpPr>
          <p:cNvPr id="38" name="Marcador de contenido 3">
            <a:extLst>
              <a:ext uri="{FF2B5EF4-FFF2-40B4-BE49-F238E27FC236}">
                <a16:creationId xmlns:a16="http://schemas.microsoft.com/office/drawing/2014/main" id="{032280DC-AEF9-204E-A92B-A433E91E435C}"/>
              </a:ext>
            </a:extLst>
          </p:cNvPr>
          <p:cNvSpPr>
            <a:spLocks noGrp="1"/>
          </p:cNvSpPr>
          <p:nvPr>
            <p:ph idx="1"/>
          </p:nvPr>
        </p:nvSpPr>
        <p:spPr>
          <a:xfrm>
            <a:off x="1657183" y="2707070"/>
            <a:ext cx="4114800" cy="1734403"/>
          </a:xfrm>
        </p:spPr>
        <p:txBody>
          <a:bodyPr vert="horz" lIns="91440" tIns="45720" rIns="91440" bIns="45720" rtlCol="0" anchor="t">
            <a:noAutofit/>
          </a:bodyPr>
          <a:lstStyle/>
          <a:p>
            <a:pPr algn="just" rtl="0">
              <a:lnSpc>
                <a:spcPct val="100000"/>
              </a:lnSpc>
            </a:pPr>
            <a:r>
              <a:rPr lang="es-ES" sz="1100" b="1" dirty="0" err="1"/>
              <a:t>Motivate</a:t>
            </a:r>
            <a:r>
              <a:rPr lang="es-ES" sz="1100" b="1" dirty="0"/>
              <a:t> International Inc</a:t>
            </a:r>
            <a:r>
              <a:rPr lang="es-ES" sz="1100" dirty="0"/>
              <a:t>., movimientos de alquiler de los últimos 12 meses.</a:t>
            </a:r>
          </a:p>
          <a:p>
            <a:pPr algn="just" rtl="0">
              <a:lnSpc>
                <a:spcPct val="100000"/>
              </a:lnSpc>
            </a:pPr>
            <a:r>
              <a:rPr lang="es-ES" sz="1100" dirty="0">
                <a:hlinkClick r:id="rId3"/>
              </a:rPr>
              <a:t>https://divvy-tripdata.s3.amazonaws.com/index.html</a:t>
            </a:r>
            <a:endParaRPr lang="es-ES" sz="1100" b="1" dirty="0"/>
          </a:p>
          <a:p>
            <a:pPr algn="just" rtl="0">
              <a:lnSpc>
                <a:spcPct val="100000"/>
              </a:lnSpc>
            </a:pPr>
            <a:r>
              <a:rPr lang="es-ES" sz="1100" b="1" dirty="0" err="1"/>
              <a:t>Weather</a:t>
            </a:r>
            <a:r>
              <a:rPr lang="es-ES" sz="1100" b="1" dirty="0"/>
              <a:t> &amp; </a:t>
            </a:r>
            <a:r>
              <a:rPr lang="es-ES" sz="1100" b="1" dirty="0" err="1"/>
              <a:t>Climate</a:t>
            </a:r>
            <a:r>
              <a:rPr lang="es-ES" sz="1100" b="1" dirty="0"/>
              <a:t>, </a:t>
            </a:r>
            <a:r>
              <a:rPr lang="es-ES" sz="1100" dirty="0"/>
              <a:t>promedios de mediciones climatológicas</a:t>
            </a:r>
          </a:p>
          <a:p>
            <a:pPr algn="just">
              <a:lnSpc>
                <a:spcPct val="100000"/>
              </a:lnSpc>
            </a:pPr>
            <a:r>
              <a:rPr lang="es-ES" sz="1100" u="sng" dirty="0">
                <a:solidFill>
                  <a:srgbClr val="0070C0"/>
                </a:solidFill>
              </a:rPr>
              <a:t>https://weather-and-climate.com/average-monthly-min-max-Temperature,Chicago,United-States-of-America</a:t>
            </a:r>
          </a:p>
        </p:txBody>
      </p:sp>
      <p:sp>
        <p:nvSpPr>
          <p:cNvPr id="44" name="Marcador de contenido 32">
            <a:extLst>
              <a:ext uri="{FF2B5EF4-FFF2-40B4-BE49-F238E27FC236}">
                <a16:creationId xmlns:a16="http://schemas.microsoft.com/office/drawing/2014/main" id="{F52A6075-6FBF-5D4F-8457-C7E43D8C6DE0}"/>
              </a:ext>
            </a:extLst>
          </p:cNvPr>
          <p:cNvSpPr>
            <a:spLocks noGrp="1"/>
          </p:cNvSpPr>
          <p:nvPr>
            <p:ph idx="20"/>
          </p:nvPr>
        </p:nvSpPr>
        <p:spPr>
          <a:xfrm>
            <a:off x="1657183" y="5033152"/>
            <a:ext cx="4114800" cy="731520"/>
          </a:xfrm>
        </p:spPr>
        <p:txBody>
          <a:bodyPr rtlCol="0">
            <a:normAutofit/>
          </a:bodyPr>
          <a:lstStyle/>
          <a:p>
            <a:pPr algn="just" rtl="0"/>
            <a:r>
              <a:rPr lang="es-ES" sz="1100" dirty="0"/>
              <a:t>Descargamos 12 ficheros CSV con un total aproximado de 5,75 millones de registros.</a:t>
            </a:r>
          </a:p>
          <a:p>
            <a:pPr algn="just" rtl="0"/>
            <a:endParaRPr lang="es-ES" dirty="0"/>
          </a:p>
        </p:txBody>
      </p:sp>
      <p:sp>
        <p:nvSpPr>
          <p:cNvPr id="41" name="Marcador de contenido 29">
            <a:extLst>
              <a:ext uri="{FF2B5EF4-FFF2-40B4-BE49-F238E27FC236}">
                <a16:creationId xmlns:a16="http://schemas.microsoft.com/office/drawing/2014/main" id="{C9FA8C80-0154-4B4D-9712-FE3DB4C3C6F6}"/>
              </a:ext>
            </a:extLst>
          </p:cNvPr>
          <p:cNvSpPr>
            <a:spLocks noGrp="1"/>
          </p:cNvSpPr>
          <p:nvPr>
            <p:ph idx="17"/>
          </p:nvPr>
        </p:nvSpPr>
        <p:spPr>
          <a:xfrm>
            <a:off x="6404811" y="2411516"/>
            <a:ext cx="4114800" cy="274320"/>
          </a:xfrm>
        </p:spPr>
        <p:txBody>
          <a:bodyPr rtlCol="0"/>
          <a:lstStyle/>
          <a:p>
            <a:pPr rtl="0"/>
            <a:r>
              <a:rPr lang="es-ES_tradnl" dirty="0"/>
              <a:t>L</a:t>
            </a:r>
            <a:r>
              <a:rPr lang="es-ES" dirty="0" err="1"/>
              <a:t>impieza</a:t>
            </a:r>
            <a:r>
              <a:rPr lang="es-ES" dirty="0"/>
              <a:t> de datos</a:t>
            </a:r>
          </a:p>
        </p:txBody>
      </p:sp>
      <p:sp>
        <p:nvSpPr>
          <p:cNvPr id="39" name="Marcador de contenido 4">
            <a:extLst>
              <a:ext uri="{FF2B5EF4-FFF2-40B4-BE49-F238E27FC236}">
                <a16:creationId xmlns:a16="http://schemas.microsoft.com/office/drawing/2014/main" id="{8F90BA52-ED8F-7744-B135-D2F22EC0C846}"/>
              </a:ext>
            </a:extLst>
          </p:cNvPr>
          <p:cNvSpPr>
            <a:spLocks noGrp="1"/>
          </p:cNvSpPr>
          <p:nvPr>
            <p:ph idx="15"/>
          </p:nvPr>
        </p:nvSpPr>
        <p:spPr>
          <a:xfrm>
            <a:off x="6404811" y="2707071"/>
            <a:ext cx="4114800" cy="731520"/>
          </a:xfrm>
        </p:spPr>
        <p:txBody>
          <a:bodyPr rtlCol="0">
            <a:noAutofit/>
          </a:bodyPr>
          <a:lstStyle/>
          <a:p>
            <a:pPr algn="just" rtl="0"/>
            <a:r>
              <a:rPr lang="es-ES" sz="1100" dirty="0"/>
              <a:t>Dado el gran volumen de datos, los incorporamos a un </a:t>
            </a:r>
            <a:r>
              <a:rPr lang="es-ES" sz="1100" dirty="0" err="1"/>
              <a:t>dataframe</a:t>
            </a:r>
            <a:r>
              <a:rPr lang="es-ES" sz="1100" dirty="0"/>
              <a:t> en R, donde analizamos la integridad. No tenemos registros inconsistentes por falta de datos, pero hemos encontrado un problema en un número reducido de registros: la fecha de final de alquiler no es posterior a la de inicio en algunos casos. Por su poca relevancia, son descartados.</a:t>
            </a:r>
          </a:p>
          <a:p>
            <a:pPr algn="just" rtl="0"/>
            <a:r>
              <a:rPr lang="es-ES" sz="1100" dirty="0"/>
              <a:t>El mes con más lecturas incorrectas sería noviembre 2022, pero solo nos encontramos con 1,2 errores por cada 10.000 registros.</a:t>
            </a:r>
          </a:p>
          <a:p>
            <a:pPr rtl="0"/>
            <a:endParaRPr lang="es-ES" sz="1100" dirty="0"/>
          </a:p>
        </p:txBody>
      </p:sp>
      <p:sp>
        <p:nvSpPr>
          <p:cNvPr id="3" name="Marcador de fecha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rtlCol="0"/>
          <a:lstStyle/>
          <a:p>
            <a:pPr rtl="0"/>
            <a:r>
              <a:rPr lang="es-ES" dirty="0"/>
              <a:t>Agosto 2023</a:t>
            </a:r>
          </a:p>
        </p:txBody>
      </p:sp>
      <p:sp>
        <p:nvSpPr>
          <p:cNvPr id="7" name="Marcador de número de diapositiva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3</a:t>
            </a:fld>
            <a:endParaRPr lang="es-ES"/>
          </a:p>
        </p:txBody>
      </p:sp>
      <p:sp>
        <p:nvSpPr>
          <p:cNvPr id="11" name="Marcador de contenido 10">
            <a:extLst>
              <a:ext uri="{FF2B5EF4-FFF2-40B4-BE49-F238E27FC236}">
                <a16:creationId xmlns:a16="http://schemas.microsoft.com/office/drawing/2014/main" id="{1FD3E354-A75E-4B14-20E9-B45F6C4EF6EF}"/>
              </a:ext>
            </a:extLst>
          </p:cNvPr>
          <p:cNvSpPr>
            <a:spLocks noGrp="1"/>
          </p:cNvSpPr>
          <p:nvPr>
            <p:ph idx="21"/>
          </p:nvPr>
        </p:nvSpPr>
        <p:spPr/>
        <p:txBody>
          <a:bodyPr/>
          <a:lstStyle/>
          <a:p>
            <a:r>
              <a:rPr lang="es-ES_tradnl" dirty="0"/>
              <a:t>Recepción de los datos</a:t>
            </a:r>
            <a:endParaRPr lang="es-ES" dirty="0"/>
          </a:p>
        </p:txBody>
      </p:sp>
    </p:spTree>
    <p:extLst>
      <p:ext uri="{BB962C8B-B14F-4D97-AF65-F5344CB8AC3E}">
        <p14:creationId xmlns:p14="http://schemas.microsoft.com/office/powerpoint/2010/main" val="517045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rtlCol="0">
            <a:normAutofit/>
          </a:bodyPr>
          <a:lstStyle/>
          <a:p>
            <a:pPr rtl="0"/>
            <a:r>
              <a:rPr lang="es-ES" dirty="0"/>
              <a:t>Limpieza de datos en R</a:t>
            </a:r>
          </a:p>
        </p:txBody>
      </p:sp>
      <p:sp>
        <p:nvSpPr>
          <p:cNvPr id="3" name="Marcador de fecha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rtlCol="0"/>
          <a:lstStyle/>
          <a:p>
            <a:pPr rtl="0"/>
            <a:r>
              <a:rPr lang="es-ES" dirty="0"/>
              <a:t>Agosto 2023</a:t>
            </a:r>
          </a:p>
        </p:txBody>
      </p:sp>
      <p:sp>
        <p:nvSpPr>
          <p:cNvPr id="7" name="Marcador de número de diapositiva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4</a:t>
            </a:fld>
            <a:endParaRPr lang="es-ES"/>
          </a:p>
        </p:txBody>
      </p:sp>
      <p:graphicFrame>
        <p:nvGraphicFramePr>
          <p:cNvPr id="18" name="Objeto 17">
            <a:extLst>
              <a:ext uri="{FF2B5EF4-FFF2-40B4-BE49-F238E27FC236}">
                <a16:creationId xmlns:a16="http://schemas.microsoft.com/office/drawing/2014/main" id="{3E53544B-09D1-3F99-20F1-04476DD173A9}"/>
              </a:ext>
            </a:extLst>
          </p:cNvPr>
          <p:cNvGraphicFramePr>
            <a:graphicFrameLocks noChangeAspect="1"/>
          </p:cNvGraphicFramePr>
          <p:nvPr>
            <p:extLst>
              <p:ext uri="{D42A27DB-BD31-4B8C-83A1-F6EECF244321}">
                <p14:modId xmlns:p14="http://schemas.microsoft.com/office/powerpoint/2010/main" val="39407381"/>
              </p:ext>
            </p:extLst>
          </p:nvPr>
        </p:nvGraphicFramePr>
        <p:xfrm>
          <a:off x="3900488" y="2317750"/>
          <a:ext cx="4572000" cy="2743200"/>
        </p:xfrm>
        <a:graphic>
          <a:graphicData uri="http://schemas.openxmlformats.org/presentationml/2006/ole">
            <mc:AlternateContent xmlns:mc="http://schemas.openxmlformats.org/markup-compatibility/2006">
              <mc:Choice xmlns:v="urn:schemas-microsoft-com:vml" Requires="v">
                <p:oleObj name="Worksheet" r:id="rId3" imgW="4572000" imgH="2743200" progId="Excel.Sheet.12">
                  <p:link updateAutomatic="1"/>
                </p:oleObj>
              </mc:Choice>
              <mc:Fallback>
                <p:oleObj name="Worksheet" r:id="rId3" imgW="4572000" imgH="2743200" progId="Excel.Sheet.12">
                  <p:link updateAutomatic="1"/>
                  <p:pic>
                    <p:nvPicPr>
                      <p:cNvPr id="0" name=""/>
                      <p:cNvPicPr/>
                      <p:nvPr/>
                    </p:nvPicPr>
                    <p:blipFill>
                      <a:blip r:embed="rId4"/>
                      <a:stretch>
                        <a:fillRect/>
                      </a:stretch>
                    </p:blipFill>
                    <p:spPr>
                      <a:xfrm>
                        <a:off x="3900488" y="2317750"/>
                        <a:ext cx="4572000" cy="2743200"/>
                      </a:xfrm>
                      <a:prstGeom prst="rect">
                        <a:avLst/>
                      </a:prstGeom>
                    </p:spPr>
                  </p:pic>
                </p:oleObj>
              </mc:Fallback>
            </mc:AlternateContent>
          </a:graphicData>
        </a:graphic>
      </p:graphicFrame>
    </p:spTree>
    <p:extLst>
      <p:ext uri="{BB962C8B-B14F-4D97-AF65-F5344CB8AC3E}">
        <p14:creationId xmlns:p14="http://schemas.microsoft.com/office/powerpoint/2010/main" val="2971325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rtlCol="0">
            <a:normAutofit/>
          </a:bodyPr>
          <a:lstStyle/>
          <a:p>
            <a:pPr rtl="0"/>
            <a:r>
              <a:rPr lang="es-ES" dirty="0"/>
              <a:t>Organización de los datos en R </a:t>
            </a:r>
          </a:p>
        </p:txBody>
      </p:sp>
      <p:sp>
        <p:nvSpPr>
          <p:cNvPr id="40" name="Marcador de contenido 28">
            <a:extLst>
              <a:ext uri="{FF2B5EF4-FFF2-40B4-BE49-F238E27FC236}">
                <a16:creationId xmlns:a16="http://schemas.microsoft.com/office/drawing/2014/main" id="{DA2C1685-839D-BB46-B1E8-A38664748DCC}"/>
              </a:ext>
            </a:extLst>
          </p:cNvPr>
          <p:cNvSpPr>
            <a:spLocks noGrp="1"/>
          </p:cNvSpPr>
          <p:nvPr>
            <p:ph idx="16"/>
          </p:nvPr>
        </p:nvSpPr>
        <p:spPr>
          <a:xfrm>
            <a:off x="1657183" y="2411516"/>
            <a:ext cx="4114800" cy="274320"/>
          </a:xfrm>
        </p:spPr>
        <p:txBody>
          <a:bodyPr rtlCol="0"/>
          <a:lstStyle/>
          <a:p>
            <a:pPr rtl="0"/>
            <a:r>
              <a:rPr lang="es-ES_tradnl" dirty="0"/>
              <a:t>Selección </a:t>
            </a:r>
            <a:r>
              <a:rPr lang="es-ES" dirty="0"/>
              <a:t>de los datos</a:t>
            </a:r>
          </a:p>
        </p:txBody>
      </p:sp>
      <p:sp>
        <p:nvSpPr>
          <p:cNvPr id="38" name="Marcador de contenido 3">
            <a:extLst>
              <a:ext uri="{FF2B5EF4-FFF2-40B4-BE49-F238E27FC236}">
                <a16:creationId xmlns:a16="http://schemas.microsoft.com/office/drawing/2014/main" id="{032280DC-AEF9-204E-A92B-A433E91E435C}"/>
              </a:ext>
            </a:extLst>
          </p:cNvPr>
          <p:cNvSpPr>
            <a:spLocks noGrp="1"/>
          </p:cNvSpPr>
          <p:nvPr>
            <p:ph idx="1"/>
          </p:nvPr>
        </p:nvSpPr>
        <p:spPr>
          <a:xfrm>
            <a:off x="1657183" y="2707070"/>
            <a:ext cx="4114800" cy="1734403"/>
          </a:xfrm>
        </p:spPr>
        <p:txBody>
          <a:bodyPr vert="horz" lIns="91440" tIns="45720" rIns="91440" bIns="45720" numCol="1" rtlCol="0" anchor="t">
            <a:noAutofit/>
          </a:bodyPr>
          <a:lstStyle/>
          <a:p>
            <a:pPr algn="just" rtl="0">
              <a:lnSpc>
                <a:spcPct val="100000"/>
              </a:lnSpc>
            </a:pPr>
            <a:r>
              <a:rPr lang="es-ES" sz="1100" dirty="0"/>
              <a:t>Una vez verificados y limpios los datos, vamos a usar los siguientes datos obtenidos de los movimientos de alquiler:</a:t>
            </a:r>
          </a:p>
          <a:p>
            <a:pPr marL="171450" indent="-171450" algn="just" rtl="0">
              <a:lnSpc>
                <a:spcPct val="100000"/>
              </a:lnSpc>
              <a:buFont typeface="Arial" panose="020B0604020202020204" pitchFamily="34" charset="0"/>
              <a:buChar char="•"/>
            </a:pPr>
            <a:r>
              <a:rPr lang="es-ES" sz="1100" dirty="0"/>
              <a:t>Tipo de cliente	</a:t>
            </a:r>
          </a:p>
          <a:p>
            <a:pPr marL="171450" indent="-171450" algn="just" rtl="0">
              <a:lnSpc>
                <a:spcPct val="100000"/>
              </a:lnSpc>
              <a:buFont typeface="Arial" panose="020B0604020202020204" pitchFamily="34" charset="0"/>
              <a:buChar char="•"/>
            </a:pPr>
            <a:r>
              <a:rPr lang="es-ES" sz="1100" dirty="0"/>
              <a:t>Fecha del alquiler</a:t>
            </a:r>
          </a:p>
          <a:p>
            <a:pPr marL="171450" indent="-171450" algn="just" rtl="0">
              <a:lnSpc>
                <a:spcPct val="100000"/>
              </a:lnSpc>
              <a:buFont typeface="Arial" panose="020B0604020202020204" pitchFamily="34" charset="0"/>
              <a:buChar char="•"/>
            </a:pPr>
            <a:r>
              <a:rPr lang="es-ES" sz="1100" dirty="0"/>
              <a:t>Tipo de bicicleta</a:t>
            </a:r>
          </a:p>
          <a:p>
            <a:pPr marL="171450" indent="-171450" algn="just" rtl="0">
              <a:lnSpc>
                <a:spcPct val="100000"/>
              </a:lnSpc>
              <a:buFont typeface="Arial" panose="020B0604020202020204" pitchFamily="34" charset="0"/>
              <a:buChar char="•"/>
            </a:pPr>
            <a:r>
              <a:rPr lang="es-ES" sz="1100" dirty="0"/>
              <a:t>Duración del alquiler</a:t>
            </a:r>
          </a:p>
        </p:txBody>
      </p:sp>
      <p:sp>
        <p:nvSpPr>
          <p:cNvPr id="41" name="Marcador de contenido 29">
            <a:extLst>
              <a:ext uri="{FF2B5EF4-FFF2-40B4-BE49-F238E27FC236}">
                <a16:creationId xmlns:a16="http://schemas.microsoft.com/office/drawing/2014/main" id="{C9FA8C80-0154-4B4D-9712-FE3DB4C3C6F6}"/>
              </a:ext>
            </a:extLst>
          </p:cNvPr>
          <p:cNvSpPr>
            <a:spLocks noGrp="1"/>
          </p:cNvSpPr>
          <p:nvPr>
            <p:ph idx="17"/>
          </p:nvPr>
        </p:nvSpPr>
        <p:spPr>
          <a:xfrm>
            <a:off x="6404811" y="2411516"/>
            <a:ext cx="4114800" cy="274320"/>
          </a:xfrm>
        </p:spPr>
        <p:txBody>
          <a:bodyPr rtlCol="0"/>
          <a:lstStyle/>
          <a:p>
            <a:pPr rtl="0"/>
            <a:r>
              <a:rPr lang="es-ES_tradnl" dirty="0"/>
              <a:t>Resumen</a:t>
            </a:r>
            <a:r>
              <a:rPr lang="es-ES" dirty="0"/>
              <a:t> de datos</a:t>
            </a:r>
          </a:p>
        </p:txBody>
      </p:sp>
      <p:sp>
        <p:nvSpPr>
          <p:cNvPr id="39" name="Marcador de contenido 4">
            <a:extLst>
              <a:ext uri="{FF2B5EF4-FFF2-40B4-BE49-F238E27FC236}">
                <a16:creationId xmlns:a16="http://schemas.microsoft.com/office/drawing/2014/main" id="{8F90BA52-ED8F-7744-B135-D2F22EC0C846}"/>
              </a:ext>
            </a:extLst>
          </p:cNvPr>
          <p:cNvSpPr>
            <a:spLocks noGrp="1"/>
          </p:cNvSpPr>
          <p:nvPr>
            <p:ph idx="15"/>
          </p:nvPr>
        </p:nvSpPr>
        <p:spPr>
          <a:xfrm>
            <a:off x="6404811" y="2707071"/>
            <a:ext cx="4114800" cy="731520"/>
          </a:xfrm>
        </p:spPr>
        <p:txBody>
          <a:bodyPr rtlCol="0">
            <a:noAutofit/>
          </a:bodyPr>
          <a:lstStyle/>
          <a:p>
            <a:pPr algn="just" rtl="0"/>
            <a:r>
              <a:rPr lang="es-ES" sz="1100" dirty="0"/>
              <a:t>Agrupamos los datos por tipo de cliente, tipo de bicicleta, fecha, día de la semana, mes, promedio de duración, y suma del número de operaciones (alquileres). </a:t>
            </a:r>
          </a:p>
          <a:p>
            <a:pPr algn="just" rtl="0"/>
            <a:endParaRPr lang="es-ES" sz="1100" dirty="0"/>
          </a:p>
        </p:txBody>
      </p:sp>
      <p:sp>
        <p:nvSpPr>
          <p:cNvPr id="3" name="Marcador de fecha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rtlCol="0"/>
          <a:lstStyle/>
          <a:p>
            <a:pPr rtl="0"/>
            <a:r>
              <a:rPr lang="es-ES" dirty="0"/>
              <a:t>Agosto 2023</a:t>
            </a:r>
          </a:p>
        </p:txBody>
      </p:sp>
      <p:sp>
        <p:nvSpPr>
          <p:cNvPr id="7" name="Marcador de número de diapositiva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5</a:t>
            </a:fld>
            <a:endParaRPr lang="es-ES"/>
          </a:p>
        </p:txBody>
      </p:sp>
      <p:sp>
        <p:nvSpPr>
          <p:cNvPr id="9" name="Marcador de contenido 29">
            <a:extLst>
              <a:ext uri="{FF2B5EF4-FFF2-40B4-BE49-F238E27FC236}">
                <a16:creationId xmlns:a16="http://schemas.microsoft.com/office/drawing/2014/main" id="{2D76AF4E-13F6-D28F-65DF-CC6A8BE03CB7}"/>
              </a:ext>
            </a:extLst>
          </p:cNvPr>
          <p:cNvSpPr txBox="1">
            <a:spLocks/>
          </p:cNvSpPr>
          <p:nvPr/>
        </p:nvSpPr>
        <p:spPr>
          <a:xfrm>
            <a:off x="6406491" y="3699376"/>
            <a:ext cx="4114800" cy="274320"/>
          </a:xfrm>
          <a:prstGeom prst="rect">
            <a:avLst/>
          </a:prstGeom>
        </p:spPr>
        <p:txBody>
          <a:bodyPr vert="horz" lIns="91440" tIns="45720" rIns="91440" bIns="45720" rtlCol="0">
            <a:noAutofit/>
          </a:bodyPr>
          <a:lstStyle>
            <a:lvl1pPr marL="0" indent="0" algn="l" defTabSz="914400" rtl="0" eaLnBrk="1" latinLnBrk="0" hangingPunct="1">
              <a:lnSpc>
                <a:spcPts val="2200"/>
              </a:lnSpc>
              <a:spcBef>
                <a:spcPts val="1000"/>
              </a:spcBef>
              <a:buFont typeface="Arial" panose="020B0604020202020204" pitchFamily="34" charset="0"/>
              <a:buNone/>
              <a:defRPr sz="1800" kern="1200">
                <a:solidFill>
                  <a:schemeClr val="accent3">
                    <a:lumMod val="50000"/>
                  </a:schemeClr>
                </a:solidFill>
                <a:latin typeface="+mj-lt"/>
                <a:ea typeface="+mn-ea"/>
                <a:cs typeface="+mn-cs"/>
              </a:defRPr>
            </a:lvl1pPr>
            <a:lvl2pPr marL="4572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Fichero de trabajo</a:t>
            </a:r>
            <a:endParaRPr lang="es-ES" dirty="0"/>
          </a:p>
        </p:txBody>
      </p:sp>
      <p:sp>
        <p:nvSpPr>
          <p:cNvPr id="10" name="Marcador de contenido 4">
            <a:extLst>
              <a:ext uri="{FF2B5EF4-FFF2-40B4-BE49-F238E27FC236}">
                <a16:creationId xmlns:a16="http://schemas.microsoft.com/office/drawing/2014/main" id="{9648D2E0-C328-4C1A-12E1-F4C039CB5CD3}"/>
              </a:ext>
            </a:extLst>
          </p:cNvPr>
          <p:cNvSpPr txBox="1">
            <a:spLocks/>
          </p:cNvSpPr>
          <p:nvPr/>
        </p:nvSpPr>
        <p:spPr>
          <a:xfrm>
            <a:off x="6406491" y="3994931"/>
            <a:ext cx="4114800" cy="731520"/>
          </a:xfrm>
          <a:prstGeom prst="rect">
            <a:avLst/>
          </a:prstGeom>
        </p:spPr>
        <p:txBody>
          <a:bodyPr vert="horz" lIns="91440" tIns="45720" rIns="91440" bIns="45720" rtlCol="0">
            <a:noAutofit/>
          </a:bodyPr>
          <a:lstStyle>
            <a:lvl1pPr marL="0" indent="0" algn="l" defTabSz="914400" rtl="0" eaLnBrk="1" latinLnBrk="0" hangingPunct="1">
              <a:lnSpc>
                <a:spcPts val="22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1100" dirty="0"/>
              <a:t>Con todo este proceso, realizado en R, conseguimos un fichero CSV de tamaño mucho más reducido y manejable que los 5,75 millones de movimientos iniciales. </a:t>
            </a:r>
          </a:p>
          <a:p>
            <a:pPr algn="just"/>
            <a:endParaRPr lang="es-ES" sz="1100" dirty="0"/>
          </a:p>
        </p:txBody>
      </p:sp>
    </p:spTree>
    <p:extLst>
      <p:ext uri="{BB962C8B-B14F-4D97-AF65-F5344CB8AC3E}">
        <p14:creationId xmlns:p14="http://schemas.microsoft.com/office/powerpoint/2010/main" val="449901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rtlCol="0">
            <a:normAutofit fontScale="90000"/>
          </a:bodyPr>
          <a:lstStyle/>
          <a:p>
            <a:pPr rtl="0"/>
            <a:r>
              <a:rPr lang="es-ES" dirty="0"/>
              <a:t>Proceso de los datos </a:t>
            </a:r>
            <a:r>
              <a:rPr lang="es-ES" dirty="0" err="1"/>
              <a:t>Power</a:t>
            </a:r>
            <a:r>
              <a:rPr lang="es-ES" dirty="0"/>
              <a:t> </a:t>
            </a:r>
            <a:r>
              <a:rPr lang="es-ES" dirty="0" err="1"/>
              <a:t>Query</a:t>
            </a:r>
            <a:r>
              <a:rPr lang="es-ES" dirty="0"/>
              <a:t> – </a:t>
            </a:r>
            <a:r>
              <a:rPr lang="es-ES" dirty="0" err="1"/>
              <a:t>Power</a:t>
            </a:r>
            <a:r>
              <a:rPr lang="es-ES" dirty="0"/>
              <a:t> </a:t>
            </a:r>
            <a:r>
              <a:rPr lang="es-ES" dirty="0" err="1"/>
              <a:t>Pivot</a:t>
            </a:r>
            <a:br>
              <a:rPr lang="es-ES" dirty="0"/>
            </a:br>
            <a:r>
              <a:rPr lang="es-ES" dirty="0"/>
              <a:t>Excel</a:t>
            </a:r>
          </a:p>
        </p:txBody>
      </p:sp>
      <p:sp>
        <p:nvSpPr>
          <p:cNvPr id="40" name="Marcador de contenido 28">
            <a:extLst>
              <a:ext uri="{FF2B5EF4-FFF2-40B4-BE49-F238E27FC236}">
                <a16:creationId xmlns:a16="http://schemas.microsoft.com/office/drawing/2014/main" id="{DA2C1685-839D-BB46-B1E8-A38664748DCC}"/>
              </a:ext>
            </a:extLst>
          </p:cNvPr>
          <p:cNvSpPr>
            <a:spLocks noGrp="1"/>
          </p:cNvSpPr>
          <p:nvPr>
            <p:ph idx="16"/>
          </p:nvPr>
        </p:nvSpPr>
        <p:spPr>
          <a:xfrm>
            <a:off x="1657183" y="2411516"/>
            <a:ext cx="4114800" cy="274320"/>
          </a:xfrm>
        </p:spPr>
        <p:txBody>
          <a:bodyPr rtlCol="0"/>
          <a:lstStyle/>
          <a:p>
            <a:pPr rtl="0"/>
            <a:r>
              <a:rPr lang="es-ES_tradnl" dirty="0"/>
              <a:t>Incorporación - </a:t>
            </a:r>
            <a:r>
              <a:rPr lang="es-ES_tradnl" dirty="0" err="1"/>
              <a:t>Power</a:t>
            </a:r>
            <a:r>
              <a:rPr lang="es-ES_tradnl" dirty="0"/>
              <a:t> </a:t>
            </a:r>
            <a:r>
              <a:rPr lang="es-ES_tradnl" dirty="0" err="1"/>
              <a:t>Query</a:t>
            </a:r>
            <a:endParaRPr lang="es-ES" dirty="0"/>
          </a:p>
        </p:txBody>
      </p:sp>
      <p:sp>
        <p:nvSpPr>
          <p:cNvPr id="38" name="Marcador de contenido 3">
            <a:extLst>
              <a:ext uri="{FF2B5EF4-FFF2-40B4-BE49-F238E27FC236}">
                <a16:creationId xmlns:a16="http://schemas.microsoft.com/office/drawing/2014/main" id="{032280DC-AEF9-204E-A92B-A433E91E435C}"/>
              </a:ext>
            </a:extLst>
          </p:cNvPr>
          <p:cNvSpPr>
            <a:spLocks noGrp="1"/>
          </p:cNvSpPr>
          <p:nvPr>
            <p:ph idx="1"/>
          </p:nvPr>
        </p:nvSpPr>
        <p:spPr>
          <a:xfrm>
            <a:off x="1657183" y="2707070"/>
            <a:ext cx="4114800" cy="1734403"/>
          </a:xfrm>
        </p:spPr>
        <p:txBody>
          <a:bodyPr vert="horz" lIns="91440" tIns="45720" rIns="91440" bIns="45720" numCol="1" rtlCol="0" anchor="t">
            <a:noAutofit/>
          </a:bodyPr>
          <a:lstStyle/>
          <a:p>
            <a:pPr algn="just" rtl="0">
              <a:lnSpc>
                <a:spcPct val="100000"/>
              </a:lnSpc>
            </a:pPr>
            <a:r>
              <a:rPr lang="es-ES_tradnl" sz="1100" dirty="0"/>
              <a:t>U</a:t>
            </a:r>
            <a:r>
              <a:rPr lang="es-ES" sz="1100" dirty="0" err="1"/>
              <a:t>na</a:t>
            </a:r>
            <a:r>
              <a:rPr lang="es-ES" sz="1100" dirty="0"/>
              <a:t> vez conseguido un conjunto de datos limpio, y manejable, analizaremos los datos en Excel incorporándolos con </a:t>
            </a:r>
            <a:r>
              <a:rPr lang="es-ES" sz="1100" dirty="0" err="1"/>
              <a:t>Power</a:t>
            </a:r>
            <a:r>
              <a:rPr lang="es-ES" sz="1100" dirty="0"/>
              <a:t> </a:t>
            </a:r>
            <a:r>
              <a:rPr lang="es-ES" sz="1100" dirty="0" err="1"/>
              <a:t>Query</a:t>
            </a:r>
            <a:r>
              <a:rPr lang="es-ES" sz="1100" dirty="0"/>
              <a:t>.</a:t>
            </a:r>
          </a:p>
          <a:p>
            <a:pPr algn="just" rtl="0">
              <a:lnSpc>
                <a:spcPct val="100000"/>
              </a:lnSpc>
            </a:pPr>
            <a:r>
              <a:rPr lang="es-ES" sz="1100" dirty="0"/>
              <a:t>El motivo de la elección de estas herramientas ha sido por las características de los datos organizados y por nuestra experiencia en su manejo a lo largo de los años.</a:t>
            </a:r>
          </a:p>
        </p:txBody>
      </p:sp>
      <p:sp>
        <p:nvSpPr>
          <p:cNvPr id="3" name="Marcador de fecha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rtlCol="0"/>
          <a:lstStyle/>
          <a:p>
            <a:pPr rtl="0"/>
            <a:r>
              <a:rPr lang="es-ES" dirty="0"/>
              <a:t>Agosto 2023</a:t>
            </a:r>
          </a:p>
        </p:txBody>
      </p:sp>
      <p:sp>
        <p:nvSpPr>
          <p:cNvPr id="7" name="Marcador de número de diapositiva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6</a:t>
            </a:fld>
            <a:endParaRPr lang="es-ES"/>
          </a:p>
        </p:txBody>
      </p:sp>
      <p:sp>
        <p:nvSpPr>
          <p:cNvPr id="11" name="Marcador de contenido 28">
            <a:extLst>
              <a:ext uri="{FF2B5EF4-FFF2-40B4-BE49-F238E27FC236}">
                <a16:creationId xmlns:a16="http://schemas.microsoft.com/office/drawing/2014/main" id="{8709ACAB-9609-27DD-FDF0-341BA96E1109}"/>
              </a:ext>
            </a:extLst>
          </p:cNvPr>
          <p:cNvSpPr txBox="1">
            <a:spLocks/>
          </p:cNvSpPr>
          <p:nvPr/>
        </p:nvSpPr>
        <p:spPr>
          <a:xfrm>
            <a:off x="6420017" y="2411516"/>
            <a:ext cx="4114800" cy="274320"/>
          </a:xfrm>
          <a:prstGeom prst="rect">
            <a:avLst/>
          </a:prstGeom>
        </p:spPr>
        <p:txBody>
          <a:bodyPr vert="horz" lIns="91440" tIns="45720" rIns="91440" bIns="45720" rtlCol="0">
            <a:noAutofit/>
          </a:bodyPr>
          <a:lstStyle>
            <a:lvl1pPr marL="0" indent="0" algn="l" defTabSz="914400" rtl="0" eaLnBrk="1" latinLnBrk="0" hangingPunct="1">
              <a:lnSpc>
                <a:spcPts val="2200"/>
              </a:lnSpc>
              <a:spcBef>
                <a:spcPts val="1000"/>
              </a:spcBef>
              <a:buFont typeface="Arial" panose="020B0604020202020204" pitchFamily="34" charset="0"/>
              <a:buNone/>
              <a:defRPr sz="1800" kern="1200">
                <a:solidFill>
                  <a:schemeClr val="accent3">
                    <a:lumMod val="50000"/>
                  </a:schemeClr>
                </a:solidFill>
                <a:latin typeface="+mj-lt"/>
                <a:ea typeface="+mn-ea"/>
                <a:cs typeface="+mn-cs"/>
              </a:defRPr>
            </a:lvl1pPr>
            <a:lvl2pPr marL="4572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Modelización de los datos – </a:t>
            </a:r>
            <a:r>
              <a:rPr lang="es-ES_tradnl" dirty="0" err="1"/>
              <a:t>Power</a:t>
            </a:r>
            <a:r>
              <a:rPr lang="es-ES_tradnl" dirty="0"/>
              <a:t> </a:t>
            </a:r>
            <a:r>
              <a:rPr lang="es-ES_tradnl" dirty="0" err="1"/>
              <a:t>Pivot</a:t>
            </a:r>
            <a:endParaRPr lang="es-ES" dirty="0"/>
          </a:p>
        </p:txBody>
      </p:sp>
      <p:sp>
        <p:nvSpPr>
          <p:cNvPr id="12" name="Marcador de contenido 3">
            <a:extLst>
              <a:ext uri="{FF2B5EF4-FFF2-40B4-BE49-F238E27FC236}">
                <a16:creationId xmlns:a16="http://schemas.microsoft.com/office/drawing/2014/main" id="{BABA07CD-5314-B4BB-0182-7FF8CEDCD152}"/>
              </a:ext>
            </a:extLst>
          </p:cNvPr>
          <p:cNvSpPr txBox="1">
            <a:spLocks/>
          </p:cNvSpPr>
          <p:nvPr/>
        </p:nvSpPr>
        <p:spPr>
          <a:xfrm>
            <a:off x="6420017" y="2997701"/>
            <a:ext cx="4114800" cy="1734403"/>
          </a:xfrm>
          <a:prstGeom prst="rect">
            <a:avLst/>
          </a:prstGeom>
        </p:spPr>
        <p:txBody>
          <a:bodyPr vert="horz" lIns="91440" tIns="45720" rIns="91440" bIns="45720" numCol="1" rtlCol="0" anchor="t">
            <a:noAutofit/>
          </a:bodyPr>
          <a:lstStyle>
            <a:lvl1pPr marL="0" indent="0" algn="l" defTabSz="914400" rtl="0" eaLnBrk="1" latinLnBrk="0" hangingPunct="1">
              <a:lnSpc>
                <a:spcPts val="22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s-ES_tradnl" sz="1100" dirty="0"/>
              <a:t>Los datos incorporados con </a:t>
            </a:r>
            <a:r>
              <a:rPr lang="es-ES_tradnl" sz="1100" dirty="0" err="1"/>
              <a:t>Power</a:t>
            </a:r>
            <a:r>
              <a:rPr lang="es-ES_tradnl" sz="1100" dirty="0"/>
              <a:t> </a:t>
            </a:r>
            <a:r>
              <a:rPr lang="es-ES_tradnl" sz="1100" dirty="0" err="1"/>
              <a:t>Query</a:t>
            </a:r>
            <a:r>
              <a:rPr lang="es-ES_tradnl" sz="1100" dirty="0"/>
              <a:t> son modelizados y procesados con </a:t>
            </a:r>
            <a:r>
              <a:rPr lang="es-ES_tradnl" sz="1100" dirty="0" err="1"/>
              <a:t>Power</a:t>
            </a:r>
            <a:r>
              <a:rPr lang="es-ES_tradnl" sz="1100" dirty="0"/>
              <a:t> </a:t>
            </a:r>
            <a:r>
              <a:rPr lang="es-ES_tradnl" sz="1100" dirty="0" err="1"/>
              <a:t>Pivot</a:t>
            </a:r>
            <a:r>
              <a:rPr lang="es-ES_tradnl" sz="1100" dirty="0"/>
              <a:t> para trabajar mediante tablas dinámicas y gráficos en Excel.</a:t>
            </a:r>
            <a:endParaRPr lang="es-ES" sz="1100" dirty="0"/>
          </a:p>
        </p:txBody>
      </p:sp>
    </p:spTree>
    <p:extLst>
      <p:ext uri="{BB962C8B-B14F-4D97-AF65-F5344CB8AC3E}">
        <p14:creationId xmlns:p14="http://schemas.microsoft.com/office/powerpoint/2010/main" val="43520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rtlCol="0">
            <a:normAutofit/>
          </a:bodyPr>
          <a:lstStyle/>
          <a:p>
            <a:pPr rtl="0"/>
            <a:r>
              <a:rPr lang="es-ES" dirty="0"/>
              <a:t>El Clima en Chicago</a:t>
            </a:r>
          </a:p>
        </p:txBody>
      </p:sp>
      <p:sp>
        <p:nvSpPr>
          <p:cNvPr id="40" name="Marcador de contenido 28">
            <a:extLst>
              <a:ext uri="{FF2B5EF4-FFF2-40B4-BE49-F238E27FC236}">
                <a16:creationId xmlns:a16="http://schemas.microsoft.com/office/drawing/2014/main" id="{DA2C1685-839D-BB46-B1E8-A38664748DCC}"/>
              </a:ext>
            </a:extLst>
          </p:cNvPr>
          <p:cNvSpPr>
            <a:spLocks noGrp="1"/>
          </p:cNvSpPr>
          <p:nvPr>
            <p:ph idx="16"/>
          </p:nvPr>
        </p:nvSpPr>
        <p:spPr>
          <a:xfrm>
            <a:off x="1657183" y="2411516"/>
            <a:ext cx="4114800" cy="274320"/>
          </a:xfrm>
        </p:spPr>
        <p:txBody>
          <a:bodyPr rtlCol="0"/>
          <a:lstStyle/>
          <a:p>
            <a:pPr rtl="0"/>
            <a:r>
              <a:rPr lang="es-ES_tradnl" dirty="0"/>
              <a:t>Influencia del clima en la estacionalidad</a:t>
            </a:r>
          </a:p>
          <a:p>
            <a:pPr rtl="0"/>
            <a:endParaRPr lang="es-ES" dirty="0"/>
          </a:p>
        </p:txBody>
      </p:sp>
      <p:sp>
        <p:nvSpPr>
          <p:cNvPr id="38" name="Marcador de contenido 3">
            <a:extLst>
              <a:ext uri="{FF2B5EF4-FFF2-40B4-BE49-F238E27FC236}">
                <a16:creationId xmlns:a16="http://schemas.microsoft.com/office/drawing/2014/main" id="{032280DC-AEF9-204E-A92B-A433E91E435C}"/>
              </a:ext>
            </a:extLst>
          </p:cNvPr>
          <p:cNvSpPr>
            <a:spLocks noGrp="1"/>
          </p:cNvSpPr>
          <p:nvPr>
            <p:ph idx="1"/>
          </p:nvPr>
        </p:nvSpPr>
        <p:spPr>
          <a:xfrm>
            <a:off x="1595429" y="3058046"/>
            <a:ext cx="4114800" cy="1423520"/>
          </a:xfrm>
        </p:spPr>
        <p:txBody>
          <a:bodyPr vert="horz" lIns="91440" tIns="45720" rIns="91440" bIns="45720" numCol="1" rtlCol="0" anchor="t">
            <a:noAutofit/>
          </a:bodyPr>
          <a:lstStyle/>
          <a:p>
            <a:pPr algn="just" rtl="0">
              <a:lnSpc>
                <a:spcPct val="100000"/>
              </a:lnSpc>
            </a:pPr>
            <a:r>
              <a:rPr lang="es-ES_tradnl" sz="1100" dirty="0"/>
              <a:t>Las estadísticas de tiempo meteorológico nos muestran cómo los meses con clima favorable para el uso de transporte en bicicleta están comprendidos entre mayo y octubre, en cuanto a temperatura y precipitaciones de nieve.</a:t>
            </a:r>
          </a:p>
          <a:p>
            <a:pPr algn="just" rtl="0">
              <a:lnSpc>
                <a:spcPct val="100000"/>
              </a:lnSpc>
            </a:pPr>
            <a:r>
              <a:rPr lang="es-ES_tradnl" sz="1100" dirty="0"/>
              <a:t>Este hecho se va a ver reflejado en los niveles de actividad distribuidos mensualmente a lo largo del año.</a:t>
            </a:r>
            <a:endParaRPr lang="es-ES" sz="1100" dirty="0"/>
          </a:p>
        </p:txBody>
      </p:sp>
      <p:sp>
        <p:nvSpPr>
          <p:cNvPr id="3" name="Marcador de fecha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rtlCol="0"/>
          <a:lstStyle/>
          <a:p>
            <a:pPr rtl="0"/>
            <a:r>
              <a:rPr lang="es-ES" dirty="0"/>
              <a:t>Agosto 2023</a:t>
            </a:r>
          </a:p>
        </p:txBody>
      </p:sp>
      <p:sp>
        <p:nvSpPr>
          <p:cNvPr id="7" name="Marcador de número de diapositiva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7</a:t>
            </a:fld>
            <a:endParaRPr lang="es-ES"/>
          </a:p>
        </p:txBody>
      </p:sp>
      <p:graphicFrame>
        <p:nvGraphicFramePr>
          <p:cNvPr id="4" name="Objeto 3">
            <a:extLst>
              <a:ext uri="{FF2B5EF4-FFF2-40B4-BE49-F238E27FC236}">
                <a16:creationId xmlns:a16="http://schemas.microsoft.com/office/drawing/2014/main" id="{18D4CBC3-63F6-C5DC-4465-6240FFECC699}"/>
              </a:ext>
            </a:extLst>
          </p:cNvPr>
          <p:cNvGraphicFramePr>
            <a:graphicFrameLocks noChangeAspect="1"/>
          </p:cNvGraphicFramePr>
          <p:nvPr>
            <p:extLst>
              <p:ext uri="{D42A27DB-BD31-4B8C-83A1-F6EECF244321}">
                <p14:modId xmlns:p14="http://schemas.microsoft.com/office/powerpoint/2010/main" val="1923441675"/>
              </p:ext>
            </p:extLst>
          </p:nvPr>
        </p:nvGraphicFramePr>
        <p:xfrm>
          <a:off x="6016625" y="2065338"/>
          <a:ext cx="4800600" cy="2727325"/>
        </p:xfrm>
        <a:graphic>
          <a:graphicData uri="http://schemas.openxmlformats.org/presentationml/2006/ole">
            <mc:AlternateContent xmlns:mc="http://schemas.openxmlformats.org/markup-compatibility/2006">
              <mc:Choice xmlns:v="urn:schemas-microsoft-com:vml" Requires="v">
                <p:oleObj name="Worksheet" r:id="rId3" imgW="5600970" imgH="3181550" progId="Excel.Sheet.12">
                  <p:link updateAutomatic="1"/>
                </p:oleObj>
              </mc:Choice>
              <mc:Fallback>
                <p:oleObj name="Worksheet" r:id="rId3" imgW="5600970" imgH="3181550" progId="Excel.Sheet.12">
                  <p:link updateAutomatic="1"/>
                  <p:pic>
                    <p:nvPicPr>
                      <p:cNvPr id="0" name=""/>
                      <p:cNvPicPr/>
                      <p:nvPr/>
                    </p:nvPicPr>
                    <p:blipFill>
                      <a:blip r:embed="rId4"/>
                      <a:stretch>
                        <a:fillRect/>
                      </a:stretch>
                    </p:blipFill>
                    <p:spPr>
                      <a:xfrm>
                        <a:off x="6016625" y="2065338"/>
                        <a:ext cx="4800600" cy="2727325"/>
                      </a:xfrm>
                      <a:prstGeom prst="rect">
                        <a:avLst/>
                      </a:prstGeom>
                    </p:spPr>
                  </p:pic>
                </p:oleObj>
              </mc:Fallback>
            </mc:AlternateContent>
          </a:graphicData>
        </a:graphic>
      </p:graphicFrame>
    </p:spTree>
    <p:extLst>
      <p:ext uri="{BB962C8B-B14F-4D97-AF65-F5344CB8AC3E}">
        <p14:creationId xmlns:p14="http://schemas.microsoft.com/office/powerpoint/2010/main" val="3634810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rtlCol="0">
            <a:normAutofit/>
          </a:bodyPr>
          <a:lstStyle/>
          <a:p>
            <a:pPr rtl="0"/>
            <a:r>
              <a:rPr lang="es-ES" dirty="0"/>
              <a:t>Estacionalidad</a:t>
            </a:r>
          </a:p>
        </p:txBody>
      </p:sp>
      <p:sp>
        <p:nvSpPr>
          <p:cNvPr id="40" name="Marcador de contenido 28">
            <a:extLst>
              <a:ext uri="{FF2B5EF4-FFF2-40B4-BE49-F238E27FC236}">
                <a16:creationId xmlns:a16="http://schemas.microsoft.com/office/drawing/2014/main" id="{DA2C1685-839D-BB46-B1E8-A38664748DCC}"/>
              </a:ext>
            </a:extLst>
          </p:cNvPr>
          <p:cNvSpPr>
            <a:spLocks noGrp="1"/>
          </p:cNvSpPr>
          <p:nvPr>
            <p:ph idx="16"/>
          </p:nvPr>
        </p:nvSpPr>
        <p:spPr>
          <a:xfrm>
            <a:off x="1657183" y="2411516"/>
            <a:ext cx="4114800" cy="274320"/>
          </a:xfrm>
        </p:spPr>
        <p:txBody>
          <a:bodyPr rtlCol="0"/>
          <a:lstStyle/>
          <a:p>
            <a:pPr rtl="0"/>
            <a:r>
              <a:rPr lang="es-ES_tradnl" dirty="0"/>
              <a:t>Importante reducción en invierno</a:t>
            </a:r>
          </a:p>
          <a:p>
            <a:pPr rtl="0"/>
            <a:endParaRPr lang="es-ES" dirty="0"/>
          </a:p>
        </p:txBody>
      </p:sp>
      <p:sp>
        <p:nvSpPr>
          <p:cNvPr id="38" name="Marcador de contenido 3">
            <a:extLst>
              <a:ext uri="{FF2B5EF4-FFF2-40B4-BE49-F238E27FC236}">
                <a16:creationId xmlns:a16="http://schemas.microsoft.com/office/drawing/2014/main" id="{032280DC-AEF9-204E-A92B-A433E91E435C}"/>
              </a:ext>
            </a:extLst>
          </p:cNvPr>
          <p:cNvSpPr>
            <a:spLocks noGrp="1"/>
          </p:cNvSpPr>
          <p:nvPr>
            <p:ph idx="1"/>
          </p:nvPr>
        </p:nvSpPr>
        <p:spPr>
          <a:xfrm>
            <a:off x="1595429" y="3058046"/>
            <a:ext cx="4114800" cy="1423520"/>
          </a:xfrm>
        </p:spPr>
        <p:txBody>
          <a:bodyPr vert="horz" lIns="91440" tIns="45720" rIns="91440" bIns="45720" numCol="1" rtlCol="0" anchor="t">
            <a:noAutofit/>
          </a:bodyPr>
          <a:lstStyle/>
          <a:p>
            <a:pPr algn="just" rtl="0">
              <a:lnSpc>
                <a:spcPct val="100000"/>
              </a:lnSpc>
            </a:pPr>
            <a:r>
              <a:rPr lang="es-ES_tradnl" sz="1100" dirty="0"/>
              <a:t>La influencia del mal tiempo durante los meses de invierno reduce muy considerablemente el número de operaciones en estos meses.</a:t>
            </a:r>
          </a:p>
          <a:p>
            <a:pPr algn="just" rtl="0">
              <a:lnSpc>
                <a:spcPct val="100000"/>
              </a:lnSpc>
            </a:pPr>
            <a:r>
              <a:rPr lang="es-ES" sz="1100" dirty="0"/>
              <a:t>Esta reducción prácticamente afecta por igual a clientes ocasionales y a clientes con membresía.</a:t>
            </a:r>
          </a:p>
          <a:p>
            <a:pPr algn="just" rtl="0">
              <a:lnSpc>
                <a:spcPct val="100000"/>
              </a:lnSpc>
            </a:pPr>
            <a:r>
              <a:rPr lang="es-ES" sz="1100" dirty="0"/>
              <a:t>No obstante, esta comparativa nos revela el mayor uso de los clientes con membresía durante todo el año.</a:t>
            </a:r>
            <a:endParaRPr lang="es-ES_tradnl" sz="1100" dirty="0"/>
          </a:p>
        </p:txBody>
      </p:sp>
      <p:sp>
        <p:nvSpPr>
          <p:cNvPr id="3" name="Marcador de fecha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rtlCol="0"/>
          <a:lstStyle/>
          <a:p>
            <a:pPr rtl="0"/>
            <a:r>
              <a:rPr lang="es-ES" dirty="0"/>
              <a:t>Agosto 2023</a:t>
            </a:r>
          </a:p>
        </p:txBody>
      </p:sp>
      <p:sp>
        <p:nvSpPr>
          <p:cNvPr id="7" name="Marcador de número de diapositiva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8</a:t>
            </a:fld>
            <a:endParaRPr lang="es-ES"/>
          </a:p>
        </p:txBody>
      </p:sp>
      <p:graphicFrame>
        <p:nvGraphicFramePr>
          <p:cNvPr id="5" name="Gráfico 4">
            <a:extLst>
              <a:ext uri="{FF2B5EF4-FFF2-40B4-BE49-F238E27FC236}">
                <a16:creationId xmlns:a16="http://schemas.microsoft.com/office/drawing/2014/main" id="{F6427426-4235-0FFD-9449-2496EF94F2AA}"/>
              </a:ext>
            </a:extLst>
          </p:cNvPr>
          <p:cNvGraphicFramePr>
            <a:graphicFrameLocks/>
          </p:cNvGraphicFramePr>
          <p:nvPr>
            <p:extLst>
              <p:ext uri="{D42A27DB-BD31-4B8C-83A1-F6EECF244321}">
                <p14:modId xmlns:p14="http://schemas.microsoft.com/office/powerpoint/2010/main" val="4286399687"/>
              </p:ext>
            </p:extLst>
          </p:nvPr>
        </p:nvGraphicFramePr>
        <p:xfrm>
          <a:off x="6324600" y="2085034"/>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5541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rtlCol="0">
            <a:normAutofit/>
          </a:bodyPr>
          <a:lstStyle/>
          <a:p>
            <a:pPr rtl="0"/>
            <a:r>
              <a:rPr lang="es-ES" dirty="0"/>
              <a:t>Estacionalidad</a:t>
            </a:r>
          </a:p>
        </p:txBody>
      </p:sp>
      <p:sp>
        <p:nvSpPr>
          <p:cNvPr id="40" name="Marcador de contenido 28">
            <a:extLst>
              <a:ext uri="{FF2B5EF4-FFF2-40B4-BE49-F238E27FC236}">
                <a16:creationId xmlns:a16="http://schemas.microsoft.com/office/drawing/2014/main" id="{DA2C1685-839D-BB46-B1E8-A38664748DCC}"/>
              </a:ext>
            </a:extLst>
          </p:cNvPr>
          <p:cNvSpPr>
            <a:spLocks noGrp="1"/>
          </p:cNvSpPr>
          <p:nvPr>
            <p:ph idx="16"/>
          </p:nvPr>
        </p:nvSpPr>
        <p:spPr>
          <a:xfrm>
            <a:off x="1657183" y="2411516"/>
            <a:ext cx="4114800" cy="274320"/>
          </a:xfrm>
        </p:spPr>
        <p:txBody>
          <a:bodyPr rtlCol="0"/>
          <a:lstStyle/>
          <a:p>
            <a:pPr rtl="0"/>
            <a:r>
              <a:rPr lang="es-ES_tradnl" dirty="0"/>
              <a:t>Duración promedio mensual</a:t>
            </a:r>
          </a:p>
          <a:p>
            <a:pPr rtl="0"/>
            <a:endParaRPr lang="es-ES" dirty="0"/>
          </a:p>
        </p:txBody>
      </p:sp>
      <p:sp>
        <p:nvSpPr>
          <p:cNvPr id="38" name="Marcador de contenido 3">
            <a:extLst>
              <a:ext uri="{FF2B5EF4-FFF2-40B4-BE49-F238E27FC236}">
                <a16:creationId xmlns:a16="http://schemas.microsoft.com/office/drawing/2014/main" id="{032280DC-AEF9-204E-A92B-A433E91E435C}"/>
              </a:ext>
            </a:extLst>
          </p:cNvPr>
          <p:cNvSpPr>
            <a:spLocks noGrp="1"/>
          </p:cNvSpPr>
          <p:nvPr>
            <p:ph idx="1"/>
          </p:nvPr>
        </p:nvSpPr>
        <p:spPr>
          <a:xfrm>
            <a:off x="1595429" y="3058046"/>
            <a:ext cx="4114800" cy="1423520"/>
          </a:xfrm>
        </p:spPr>
        <p:txBody>
          <a:bodyPr vert="horz" lIns="91440" tIns="45720" rIns="91440" bIns="45720" numCol="1" rtlCol="0" anchor="t">
            <a:noAutofit/>
          </a:bodyPr>
          <a:lstStyle/>
          <a:p>
            <a:pPr algn="just" rtl="0">
              <a:lnSpc>
                <a:spcPct val="100000"/>
              </a:lnSpc>
            </a:pPr>
            <a:r>
              <a:rPr lang="es-ES_tradnl" sz="1100" dirty="0"/>
              <a:t>No se aprecian cambios estacionales en la duración de uso por trayecto en los clientes con membresía, siendo siempre menor que en los clientes ocasionales.</a:t>
            </a:r>
          </a:p>
          <a:p>
            <a:pPr algn="just" rtl="0">
              <a:lnSpc>
                <a:spcPct val="100000"/>
              </a:lnSpc>
            </a:pPr>
            <a:r>
              <a:rPr lang="es-ES_tradnl" sz="1100" dirty="0"/>
              <a:t>En los clientes ocasionales se aprecia cierta reducción en la duración de los trayectos al comienzo del invierno, con un repunte en los períodos vacacionales de  diciembre y en verano.</a:t>
            </a:r>
          </a:p>
        </p:txBody>
      </p:sp>
      <p:sp>
        <p:nvSpPr>
          <p:cNvPr id="3" name="Marcador de fecha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rtlCol="0"/>
          <a:lstStyle/>
          <a:p>
            <a:pPr rtl="0"/>
            <a:r>
              <a:rPr lang="es-ES" dirty="0"/>
              <a:t>Agosto 2023</a:t>
            </a:r>
          </a:p>
        </p:txBody>
      </p:sp>
      <p:sp>
        <p:nvSpPr>
          <p:cNvPr id="7" name="Marcador de número de diapositiva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9</a:t>
            </a:fld>
            <a:endParaRPr lang="es-ES"/>
          </a:p>
        </p:txBody>
      </p:sp>
      <p:graphicFrame>
        <p:nvGraphicFramePr>
          <p:cNvPr id="6" name="Objeto 5">
            <a:extLst>
              <a:ext uri="{FF2B5EF4-FFF2-40B4-BE49-F238E27FC236}">
                <a16:creationId xmlns:a16="http://schemas.microsoft.com/office/drawing/2014/main" id="{15BAB94B-2E6A-3145-36CA-83B08613EC9A}"/>
              </a:ext>
            </a:extLst>
          </p:cNvPr>
          <p:cNvGraphicFramePr>
            <a:graphicFrameLocks noChangeAspect="1"/>
          </p:cNvGraphicFramePr>
          <p:nvPr>
            <p:extLst>
              <p:ext uri="{D42A27DB-BD31-4B8C-83A1-F6EECF244321}">
                <p14:modId xmlns:p14="http://schemas.microsoft.com/office/powerpoint/2010/main" val="2776617108"/>
              </p:ext>
            </p:extLst>
          </p:nvPr>
        </p:nvGraphicFramePr>
        <p:xfrm>
          <a:off x="6015046" y="2141485"/>
          <a:ext cx="4581525" cy="2752725"/>
        </p:xfrm>
        <a:graphic>
          <a:graphicData uri="http://schemas.openxmlformats.org/presentationml/2006/ole">
            <mc:AlternateContent xmlns:mc="http://schemas.openxmlformats.org/markup-compatibility/2006">
              <mc:Choice xmlns:v="urn:schemas-microsoft-com:vml" Requires="v">
                <p:oleObj name="Worksheet" r:id="rId3" imgW="4581342" imgH="2752659" progId="Excel.Sheet.12">
                  <p:link updateAutomatic="1"/>
                </p:oleObj>
              </mc:Choice>
              <mc:Fallback>
                <p:oleObj name="Worksheet" r:id="rId3" imgW="4581342" imgH="2752659" progId="Excel.Sheet.12">
                  <p:link updateAutomatic="1"/>
                  <p:pic>
                    <p:nvPicPr>
                      <p:cNvPr id="0" name=""/>
                      <p:cNvPicPr/>
                      <p:nvPr/>
                    </p:nvPicPr>
                    <p:blipFill>
                      <a:blip r:embed="rId4"/>
                      <a:stretch>
                        <a:fillRect/>
                      </a:stretch>
                    </p:blipFill>
                    <p:spPr>
                      <a:xfrm>
                        <a:off x="6015046" y="2141485"/>
                        <a:ext cx="4581525" cy="2752725"/>
                      </a:xfrm>
                      <a:prstGeom prst="rect">
                        <a:avLst/>
                      </a:prstGeom>
                    </p:spPr>
                  </p:pic>
                </p:oleObj>
              </mc:Fallback>
            </mc:AlternateContent>
          </a:graphicData>
        </a:graphic>
      </p:graphicFrame>
    </p:spTree>
    <p:extLst>
      <p:ext uri="{BB962C8B-B14F-4D97-AF65-F5344CB8AC3E}">
        <p14:creationId xmlns:p14="http://schemas.microsoft.com/office/powerpoint/2010/main" val="3246252334"/>
      </p:ext>
    </p:extLst>
  </p:cSld>
  <p:clrMapOvr>
    <a:masterClrMapping/>
  </p:clrMapOvr>
</p:sld>
</file>

<file path=ppt/theme/theme1.xml><?xml version="1.0" encoding="utf-8"?>
<a:theme xmlns:a="http://schemas.openxmlformats.org/drawingml/2006/main" name="Tema de Offic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945588_TF10081922_Win32" id="{DB75D3B0-7D0F-4B66-815D-BB68E1EAFF29}" vid="{5BDC3A43-58D2-463A-B833-8487BE13E1C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2.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{482226EC-CC0F-44DC-83A6-53BBC58DA1DF}tf10081922_win32</Template>
  <TotalTime>139</TotalTime>
  <Words>1084</Words>
  <Application>Microsoft Office PowerPoint</Application>
  <PresentationFormat>Panorámica</PresentationFormat>
  <Paragraphs>107</Paragraphs>
  <Slides>13</Slides>
  <Notes>13</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Vínculos</vt:lpstr>
      </vt:variant>
      <vt:variant>
        <vt:i4>7</vt:i4>
      </vt:variant>
      <vt:variant>
        <vt:lpstr>Títulos de diapositiva</vt:lpstr>
      </vt:variant>
      <vt:variant>
        <vt:i4>13</vt:i4>
      </vt:variant>
    </vt:vector>
  </HeadingPairs>
  <TitlesOfParts>
    <vt:vector size="25" baseType="lpstr">
      <vt:lpstr>Arial</vt:lpstr>
      <vt:lpstr>Calibri</vt:lpstr>
      <vt:lpstr>Quire Sans Pro Light</vt:lpstr>
      <vt:lpstr>Tisa Offc Serif Pro</vt:lpstr>
      <vt:lpstr>Tema de Office</vt:lpstr>
      <vt:lpstr>file:///P:\Proyectos\AnalisisDatosGoogle\CasoPractico\Analisis.xlsx!Errores!%5bAnalisis.xlsx%5dErrores%20Gráfico%202</vt:lpstr>
      <vt:lpstr>file:///P:\Proyectos\AnalisisDatosGoogle\CasoPractico\Analisis.xlsx!Tiempo!%5bAnalisis.xlsx%5dTiempo%20Gráfico%202</vt:lpstr>
      <vt:lpstr>file:///P:\Proyectos\AnalisisDatosGoogle\CasoPractico\Analisis.xlsx!EstacionalidadMensual!%5bAnalisis.xlsx%5dEstacionalidadMensual%20Gráfico%202</vt:lpstr>
      <vt:lpstr>file:///P:\Proyectos\AnalisisDatosGoogle\CasoPractico\Analisis.xlsx!EstacionalidadSemanal!%5bAnalisis.xlsx%5dEstacionalidadSemanal%20Gráfico%201</vt:lpstr>
      <vt:lpstr>file:///P:\Proyectos\AnalisisDatosGoogle\CasoPractico\Analisis.xlsx!EstacionalidadSemanal!%5bAnalisis.xlsx%5dEstacionalidadSemanal%20Gráfico%202</vt:lpstr>
      <vt:lpstr>file:///P:\Proyectos\AnalisisDatosGoogle\CasoPractico\Analisis.xlsx!TiposBike!%5bAnalisis.xlsx%5dTiposBike%20Gráfico%205</vt:lpstr>
      <vt:lpstr>file:///P:\Proyectos\AnalisisDatosGoogle\CasoPractico\Analisis.xlsx!TiposBike!%5bAnalisis.xlsx%5dTiposBike%20Gráfico%206</vt:lpstr>
      <vt:lpstr>Cyclistic - Chicago</vt:lpstr>
      <vt:lpstr>Declaración de objetivos</vt:lpstr>
      <vt:lpstr>Nuestros datos </vt:lpstr>
      <vt:lpstr>Limpieza de datos en R</vt:lpstr>
      <vt:lpstr>Organización de los datos en R </vt:lpstr>
      <vt:lpstr>Proceso de los datos Power Query – Power Pivot Excel</vt:lpstr>
      <vt:lpstr>El Clima en Chicago</vt:lpstr>
      <vt:lpstr>Estacionalidad</vt:lpstr>
      <vt:lpstr>Estacionalidad</vt:lpstr>
      <vt:lpstr>Estacionalidad</vt:lpstr>
      <vt:lpstr>Clientes con necesidad especial</vt:lpstr>
      <vt:lpstr>Conclusiones y Recomendaciones</vt:lpstr>
      <vt:lpstr>Cyclistic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Cyclistic - Chicago</dc:title>
  <dc:creator>Paco Morales</dc:creator>
  <cp:lastModifiedBy>Paco Morales</cp:lastModifiedBy>
  <cp:revision>17</cp:revision>
  <dcterms:created xsi:type="dcterms:W3CDTF">2023-08-16T14:51:18Z</dcterms:created>
  <dcterms:modified xsi:type="dcterms:W3CDTF">2023-08-16T20:13:23Z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